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4"/>
  </p:notesMasterIdLst>
  <p:sldIdLst>
    <p:sldId id="282" r:id="rId2"/>
    <p:sldId id="257" r:id="rId3"/>
    <p:sldId id="1096" r:id="rId4"/>
    <p:sldId id="1098" r:id="rId5"/>
    <p:sldId id="1093" r:id="rId6"/>
    <p:sldId id="1094" r:id="rId7"/>
    <p:sldId id="1095" r:id="rId8"/>
    <p:sldId id="262" r:id="rId9"/>
    <p:sldId id="1082" r:id="rId10"/>
    <p:sldId id="1099" r:id="rId11"/>
    <p:sldId id="266" r:id="rId12"/>
    <p:sldId id="1100" r:id="rId13"/>
    <p:sldId id="1085" r:id="rId14"/>
    <p:sldId id="1083" r:id="rId15"/>
    <p:sldId id="1070" r:id="rId16"/>
    <p:sldId id="269" r:id="rId17"/>
    <p:sldId id="270" r:id="rId18"/>
    <p:sldId id="271" r:id="rId19"/>
    <p:sldId id="267" r:id="rId20"/>
    <p:sldId id="272" r:id="rId21"/>
    <p:sldId id="273" r:id="rId22"/>
    <p:sldId id="283" r:id="rId23"/>
    <p:sldId id="274" r:id="rId24"/>
    <p:sldId id="275" r:id="rId25"/>
    <p:sldId id="276" r:id="rId26"/>
    <p:sldId id="285" r:id="rId27"/>
    <p:sldId id="286" r:id="rId28"/>
    <p:sldId id="289" r:id="rId29"/>
    <p:sldId id="290" r:id="rId30"/>
    <p:sldId id="291" r:id="rId31"/>
    <p:sldId id="866"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1073" r:id="rId62"/>
    <p:sldId id="847" r:id="rId63"/>
    <p:sldId id="321" r:id="rId64"/>
    <p:sldId id="322" r:id="rId65"/>
    <p:sldId id="323" r:id="rId66"/>
    <p:sldId id="324" r:id="rId67"/>
    <p:sldId id="325" r:id="rId68"/>
    <p:sldId id="326" r:id="rId69"/>
    <p:sldId id="327" r:id="rId70"/>
    <p:sldId id="328" r:id="rId71"/>
    <p:sldId id="329" r:id="rId72"/>
    <p:sldId id="330" r:id="rId73"/>
    <p:sldId id="848" r:id="rId74"/>
    <p:sldId id="849" r:id="rId75"/>
    <p:sldId id="851" r:id="rId76"/>
    <p:sldId id="331" r:id="rId77"/>
    <p:sldId id="332" r:id="rId78"/>
    <p:sldId id="333" r:id="rId79"/>
    <p:sldId id="85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1079" r:id="rId100"/>
    <p:sldId id="1080" r:id="rId101"/>
    <p:sldId id="353" r:id="rId102"/>
    <p:sldId id="354" r:id="rId103"/>
    <p:sldId id="355" r:id="rId104"/>
    <p:sldId id="356" r:id="rId105"/>
    <p:sldId id="357" r:id="rId106"/>
    <p:sldId id="358" r:id="rId107"/>
    <p:sldId id="359" r:id="rId108"/>
    <p:sldId id="360" r:id="rId109"/>
    <p:sldId id="361" r:id="rId110"/>
    <p:sldId id="362"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80" r:id="rId125"/>
    <p:sldId id="381" r:id="rId126"/>
    <p:sldId id="382" r:id="rId127"/>
    <p:sldId id="383" r:id="rId128"/>
    <p:sldId id="1081" r:id="rId129"/>
    <p:sldId id="384" r:id="rId130"/>
    <p:sldId id="385" r:id="rId131"/>
    <p:sldId id="386" r:id="rId132"/>
    <p:sldId id="387" r:id="rId133"/>
    <p:sldId id="388" r:id="rId134"/>
    <p:sldId id="389" r:id="rId135"/>
    <p:sldId id="390" r:id="rId136"/>
    <p:sldId id="391" r:id="rId137"/>
    <p:sldId id="853" r:id="rId138"/>
    <p:sldId id="854" r:id="rId139"/>
    <p:sldId id="855" r:id="rId140"/>
    <p:sldId id="856" r:id="rId141"/>
    <p:sldId id="857" r:id="rId142"/>
    <p:sldId id="858" r:id="rId143"/>
    <p:sldId id="393" r:id="rId144"/>
    <p:sldId id="394" r:id="rId145"/>
    <p:sldId id="395" r:id="rId146"/>
    <p:sldId id="396" r:id="rId147"/>
    <p:sldId id="397" r:id="rId148"/>
    <p:sldId id="398" r:id="rId149"/>
    <p:sldId id="402" r:id="rId150"/>
    <p:sldId id="403" r:id="rId151"/>
    <p:sldId id="404" r:id="rId152"/>
    <p:sldId id="405" r:id="rId153"/>
    <p:sldId id="406" r:id="rId154"/>
    <p:sldId id="407"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8" r:id="rId169"/>
    <p:sldId id="429" r:id="rId170"/>
    <p:sldId id="430" r:id="rId171"/>
    <p:sldId id="431"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 id="471" r:id="rId209"/>
    <p:sldId id="472" r:id="rId210"/>
    <p:sldId id="473"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618" r:id="rId293"/>
    <p:sldId id="563" r:id="rId294"/>
    <p:sldId id="564" r:id="rId295"/>
    <p:sldId id="565" r:id="rId296"/>
    <p:sldId id="566" r:id="rId297"/>
    <p:sldId id="567" r:id="rId298"/>
    <p:sldId id="570" r:id="rId299"/>
    <p:sldId id="571" r:id="rId300"/>
    <p:sldId id="572" r:id="rId301"/>
    <p:sldId id="573" r:id="rId302"/>
    <p:sldId id="574" r:id="rId303"/>
    <p:sldId id="575" r:id="rId304"/>
    <p:sldId id="576" r:id="rId305"/>
    <p:sldId id="577" r:id="rId306"/>
    <p:sldId id="578" r:id="rId307"/>
    <p:sldId id="579" r:id="rId308"/>
    <p:sldId id="580" r:id="rId309"/>
    <p:sldId id="581" r:id="rId310"/>
    <p:sldId id="582" r:id="rId311"/>
    <p:sldId id="583" r:id="rId312"/>
    <p:sldId id="584" r:id="rId313"/>
    <p:sldId id="585" r:id="rId314"/>
    <p:sldId id="586" r:id="rId315"/>
    <p:sldId id="587" r:id="rId316"/>
    <p:sldId id="588" r:id="rId317"/>
    <p:sldId id="589" r:id="rId318"/>
    <p:sldId id="590" r:id="rId319"/>
    <p:sldId id="591" r:id="rId320"/>
    <p:sldId id="592" r:id="rId321"/>
    <p:sldId id="593" r:id="rId322"/>
    <p:sldId id="594" r:id="rId323"/>
    <p:sldId id="595" r:id="rId324"/>
    <p:sldId id="596" r:id="rId325"/>
    <p:sldId id="597" r:id="rId326"/>
    <p:sldId id="598" r:id="rId327"/>
    <p:sldId id="599" r:id="rId328"/>
    <p:sldId id="602" r:id="rId329"/>
    <p:sldId id="603" r:id="rId330"/>
    <p:sldId id="604" r:id="rId331"/>
    <p:sldId id="605" r:id="rId332"/>
    <p:sldId id="606" r:id="rId333"/>
    <p:sldId id="607"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860" r:id="rId348"/>
    <p:sldId id="861" r:id="rId349"/>
    <p:sldId id="862" r:id="rId350"/>
    <p:sldId id="632" r:id="rId351"/>
    <p:sldId id="633" r:id="rId352"/>
    <p:sldId id="634" r:id="rId353"/>
    <p:sldId id="1086" r:id="rId354"/>
    <p:sldId id="635" r:id="rId355"/>
    <p:sldId id="1087" r:id="rId356"/>
    <p:sldId id="636" r:id="rId357"/>
    <p:sldId id="637" r:id="rId358"/>
    <p:sldId id="1088" r:id="rId359"/>
    <p:sldId id="638" r:id="rId360"/>
    <p:sldId id="639" r:id="rId361"/>
    <p:sldId id="640" r:id="rId362"/>
    <p:sldId id="641" r:id="rId363"/>
    <p:sldId id="642" r:id="rId364"/>
    <p:sldId id="643" r:id="rId365"/>
    <p:sldId id="644" r:id="rId366"/>
    <p:sldId id="645" r:id="rId367"/>
    <p:sldId id="646" r:id="rId368"/>
    <p:sldId id="647" r:id="rId369"/>
    <p:sldId id="648" r:id="rId370"/>
    <p:sldId id="649" r:id="rId371"/>
    <p:sldId id="650" r:id="rId372"/>
    <p:sldId id="651" r:id="rId373"/>
    <p:sldId id="652" r:id="rId374"/>
    <p:sldId id="653" r:id="rId375"/>
    <p:sldId id="654" r:id="rId376"/>
    <p:sldId id="655" r:id="rId377"/>
    <p:sldId id="656" r:id="rId378"/>
    <p:sldId id="657" r:id="rId379"/>
    <p:sldId id="658" r:id="rId380"/>
    <p:sldId id="659" r:id="rId381"/>
    <p:sldId id="660" r:id="rId382"/>
    <p:sldId id="661" r:id="rId383"/>
    <p:sldId id="662" r:id="rId384"/>
    <p:sldId id="663" r:id="rId385"/>
    <p:sldId id="664" r:id="rId386"/>
    <p:sldId id="665" r:id="rId387"/>
    <p:sldId id="666" r:id="rId388"/>
    <p:sldId id="667" r:id="rId389"/>
    <p:sldId id="668" r:id="rId390"/>
    <p:sldId id="669" r:id="rId391"/>
    <p:sldId id="670" r:id="rId392"/>
    <p:sldId id="671" r:id="rId393"/>
    <p:sldId id="672" r:id="rId394"/>
    <p:sldId id="673" r:id="rId395"/>
    <p:sldId id="674" r:id="rId396"/>
    <p:sldId id="859" r:id="rId397"/>
    <p:sldId id="675" r:id="rId398"/>
    <p:sldId id="676" r:id="rId399"/>
    <p:sldId id="677" r:id="rId400"/>
    <p:sldId id="678" r:id="rId401"/>
    <p:sldId id="679" r:id="rId402"/>
    <p:sldId id="680" r:id="rId403"/>
    <p:sldId id="681" r:id="rId404"/>
    <p:sldId id="682" r:id="rId405"/>
    <p:sldId id="683" r:id="rId406"/>
    <p:sldId id="684" r:id="rId407"/>
    <p:sldId id="685" r:id="rId408"/>
    <p:sldId id="686" r:id="rId409"/>
    <p:sldId id="687" r:id="rId410"/>
    <p:sldId id="688" r:id="rId411"/>
    <p:sldId id="689" r:id="rId412"/>
    <p:sldId id="690" r:id="rId413"/>
    <p:sldId id="691" r:id="rId414"/>
    <p:sldId id="692" r:id="rId415"/>
    <p:sldId id="693" r:id="rId416"/>
    <p:sldId id="694" r:id="rId417"/>
    <p:sldId id="695" r:id="rId418"/>
    <p:sldId id="696" r:id="rId419"/>
    <p:sldId id="697" r:id="rId420"/>
    <p:sldId id="698" r:id="rId421"/>
    <p:sldId id="699" r:id="rId422"/>
    <p:sldId id="700" r:id="rId423"/>
    <p:sldId id="701" r:id="rId424"/>
    <p:sldId id="702" r:id="rId425"/>
    <p:sldId id="703" r:id="rId426"/>
    <p:sldId id="704" r:id="rId427"/>
    <p:sldId id="705" r:id="rId428"/>
    <p:sldId id="707" r:id="rId429"/>
    <p:sldId id="708" r:id="rId430"/>
    <p:sldId id="1089" r:id="rId431"/>
    <p:sldId id="864" r:id="rId432"/>
    <p:sldId id="709" r:id="rId433"/>
    <p:sldId id="710" r:id="rId434"/>
    <p:sldId id="711" r:id="rId435"/>
    <p:sldId id="712" r:id="rId436"/>
    <p:sldId id="713" r:id="rId437"/>
    <p:sldId id="714" r:id="rId438"/>
    <p:sldId id="715" r:id="rId439"/>
    <p:sldId id="716" r:id="rId440"/>
    <p:sldId id="717" r:id="rId441"/>
    <p:sldId id="718" r:id="rId442"/>
    <p:sldId id="719" r:id="rId443"/>
    <p:sldId id="720" r:id="rId444"/>
    <p:sldId id="721" r:id="rId445"/>
    <p:sldId id="722" r:id="rId446"/>
    <p:sldId id="723" r:id="rId447"/>
    <p:sldId id="724" r:id="rId448"/>
    <p:sldId id="725" r:id="rId449"/>
    <p:sldId id="726" r:id="rId450"/>
    <p:sldId id="727" r:id="rId451"/>
    <p:sldId id="728" r:id="rId452"/>
    <p:sldId id="729" r:id="rId453"/>
    <p:sldId id="730" r:id="rId454"/>
    <p:sldId id="731" r:id="rId455"/>
    <p:sldId id="732" r:id="rId456"/>
    <p:sldId id="733" r:id="rId457"/>
    <p:sldId id="734" r:id="rId458"/>
    <p:sldId id="735" r:id="rId459"/>
    <p:sldId id="736" r:id="rId460"/>
    <p:sldId id="737" r:id="rId461"/>
    <p:sldId id="738" r:id="rId462"/>
    <p:sldId id="739" r:id="rId463"/>
    <p:sldId id="740" r:id="rId464"/>
    <p:sldId id="741" r:id="rId465"/>
    <p:sldId id="742" r:id="rId466"/>
    <p:sldId id="743" r:id="rId467"/>
    <p:sldId id="744" r:id="rId468"/>
    <p:sldId id="745" r:id="rId469"/>
    <p:sldId id="746" r:id="rId470"/>
    <p:sldId id="747" r:id="rId471"/>
    <p:sldId id="748" r:id="rId472"/>
    <p:sldId id="749" r:id="rId473"/>
    <p:sldId id="750" r:id="rId474"/>
    <p:sldId id="751" r:id="rId475"/>
    <p:sldId id="752" r:id="rId476"/>
    <p:sldId id="753" r:id="rId477"/>
    <p:sldId id="754" r:id="rId478"/>
    <p:sldId id="755" r:id="rId479"/>
    <p:sldId id="756" r:id="rId480"/>
    <p:sldId id="757" r:id="rId481"/>
    <p:sldId id="758" r:id="rId482"/>
    <p:sldId id="759" r:id="rId483"/>
    <p:sldId id="760" r:id="rId484"/>
    <p:sldId id="761" r:id="rId485"/>
    <p:sldId id="762" r:id="rId486"/>
    <p:sldId id="763" r:id="rId487"/>
    <p:sldId id="764" r:id="rId488"/>
    <p:sldId id="765" r:id="rId489"/>
    <p:sldId id="766" r:id="rId490"/>
    <p:sldId id="767" r:id="rId491"/>
    <p:sldId id="768" r:id="rId492"/>
    <p:sldId id="769" r:id="rId493"/>
    <p:sldId id="770" r:id="rId494"/>
    <p:sldId id="771" r:id="rId495"/>
    <p:sldId id="772" r:id="rId496"/>
    <p:sldId id="773" r:id="rId497"/>
    <p:sldId id="774" r:id="rId498"/>
    <p:sldId id="775" r:id="rId499"/>
    <p:sldId id="776" r:id="rId500"/>
    <p:sldId id="777" r:id="rId501"/>
    <p:sldId id="778" r:id="rId502"/>
    <p:sldId id="779" r:id="rId503"/>
    <p:sldId id="780" r:id="rId504"/>
    <p:sldId id="781" r:id="rId505"/>
    <p:sldId id="782" r:id="rId506"/>
    <p:sldId id="783" r:id="rId507"/>
    <p:sldId id="784" r:id="rId508"/>
    <p:sldId id="785" r:id="rId509"/>
    <p:sldId id="786" r:id="rId510"/>
    <p:sldId id="787" r:id="rId511"/>
    <p:sldId id="788" r:id="rId512"/>
    <p:sldId id="789" r:id="rId513"/>
    <p:sldId id="790" r:id="rId514"/>
    <p:sldId id="791" r:id="rId515"/>
    <p:sldId id="792" r:id="rId516"/>
    <p:sldId id="793" r:id="rId517"/>
    <p:sldId id="794" r:id="rId518"/>
    <p:sldId id="795" r:id="rId519"/>
    <p:sldId id="796" r:id="rId520"/>
    <p:sldId id="797" r:id="rId521"/>
    <p:sldId id="798" r:id="rId522"/>
    <p:sldId id="799" r:id="rId523"/>
    <p:sldId id="800" r:id="rId524"/>
    <p:sldId id="801" r:id="rId525"/>
    <p:sldId id="802" r:id="rId526"/>
    <p:sldId id="803" r:id="rId527"/>
    <p:sldId id="804" r:id="rId528"/>
    <p:sldId id="805" r:id="rId529"/>
    <p:sldId id="806" r:id="rId530"/>
    <p:sldId id="807" r:id="rId531"/>
    <p:sldId id="808" r:id="rId532"/>
    <p:sldId id="809" r:id="rId533"/>
    <p:sldId id="810" r:id="rId534"/>
    <p:sldId id="811" r:id="rId535"/>
    <p:sldId id="812" r:id="rId536"/>
    <p:sldId id="813" r:id="rId537"/>
    <p:sldId id="814" r:id="rId538"/>
    <p:sldId id="815" r:id="rId539"/>
    <p:sldId id="816" r:id="rId540"/>
    <p:sldId id="817" r:id="rId541"/>
    <p:sldId id="818" r:id="rId542"/>
    <p:sldId id="819" r:id="rId543"/>
    <p:sldId id="820" r:id="rId544"/>
    <p:sldId id="821" r:id="rId545"/>
    <p:sldId id="822" r:id="rId546"/>
    <p:sldId id="823" r:id="rId547"/>
    <p:sldId id="824" r:id="rId548"/>
    <p:sldId id="825" r:id="rId549"/>
    <p:sldId id="826" r:id="rId550"/>
    <p:sldId id="827" r:id="rId551"/>
    <p:sldId id="828" r:id="rId552"/>
    <p:sldId id="829" r:id="rId553"/>
    <p:sldId id="830" r:id="rId554"/>
    <p:sldId id="831" r:id="rId555"/>
    <p:sldId id="832" r:id="rId556"/>
    <p:sldId id="833" r:id="rId557"/>
    <p:sldId id="834" r:id="rId558"/>
    <p:sldId id="835" r:id="rId559"/>
    <p:sldId id="836" r:id="rId560"/>
    <p:sldId id="837" r:id="rId561"/>
    <p:sldId id="838" r:id="rId562"/>
    <p:sldId id="839" r:id="rId563"/>
    <p:sldId id="840" r:id="rId564"/>
    <p:sldId id="841" r:id="rId565"/>
    <p:sldId id="842" r:id="rId566"/>
    <p:sldId id="843" r:id="rId567"/>
    <p:sldId id="844" r:id="rId568"/>
    <p:sldId id="845" r:id="rId569"/>
    <p:sldId id="863" r:id="rId570"/>
    <p:sldId id="865" r:id="rId571"/>
    <p:sldId id="846" r:id="rId572"/>
    <p:sldId id="503" r:id="rId573"/>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82"/>
            <p14:sldId id="257"/>
            <p14:sldId id="1096"/>
            <p14:sldId id="1098"/>
            <p14:sldId id="1093"/>
            <p14:sldId id="1094"/>
            <p14:sldId id="1095"/>
            <p14:sldId id="262"/>
            <p14:sldId id="1082"/>
            <p14:sldId id="1099"/>
            <p14:sldId id="266"/>
            <p14:sldId id="1100"/>
            <p14:sldId id="1085"/>
            <p14:sldId id="1083"/>
            <p14:sldId id="1070"/>
            <p14:sldId id="269"/>
            <p14:sldId id="270"/>
            <p14:sldId id="271"/>
            <p14:sldId id="267"/>
            <p14:sldId id="272"/>
            <p14:sldId id="273"/>
          </p14:sldIdLst>
        </p14:section>
        <p14:section name="Data Defination Language" id="{347E00EC-A70B-42D3-B55A-27753B89E162}">
          <p14:sldIdLst>
            <p14:sldId id="283"/>
            <p14:sldId id="274"/>
            <p14:sldId id="275"/>
            <p14:sldId id="276"/>
            <p14:sldId id="285"/>
            <p14:sldId id="286"/>
            <p14:sldId id="289"/>
            <p14:sldId id="290"/>
            <p14:sldId id="291"/>
            <p14:sldId id="866"/>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1073"/>
            <p14:sldId id="847"/>
            <p14:sldId id="321"/>
            <p14:sldId id="322"/>
            <p14:sldId id="323"/>
            <p14:sldId id="324"/>
            <p14:sldId id="325"/>
            <p14:sldId id="326"/>
            <p14:sldId id="327"/>
            <p14:sldId id="328"/>
            <p14:sldId id="329"/>
            <p14:sldId id="330"/>
            <p14:sldId id="848"/>
            <p14:sldId id="849"/>
            <p14:sldId id="851"/>
            <p14:sldId id="331"/>
            <p14:sldId id="332"/>
            <p14:sldId id="333"/>
            <p14:sldId id="85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360"/>
            <p14:sldId id="361"/>
            <p14:sldId id="362"/>
            <p14:sldId id="365"/>
            <p14:sldId id="366"/>
          </p14:sldIdLst>
        </p14:section>
        <p14:section name="Data Manuplation Language" id="{DABA1552-33D0-4262-A930-69DA7CCB6843}">
          <p14:sldIdLst>
            <p14:sldId id="367"/>
            <p14:sldId id="368"/>
            <p14:sldId id="369"/>
            <p14:sldId id="370"/>
            <p14:sldId id="371"/>
            <p14:sldId id="372"/>
            <p14:sldId id="373"/>
            <p14:sldId id="374"/>
            <p14:sldId id="375"/>
            <p14:sldId id="376"/>
            <p14:sldId id="377"/>
            <p14:sldId id="380"/>
            <p14:sldId id="381"/>
            <p14:sldId id="382"/>
            <p14:sldId id="383"/>
            <p14:sldId id="1081"/>
            <p14:sldId id="384"/>
            <p14:sldId id="385"/>
            <p14:sldId id="386"/>
            <p14:sldId id="387"/>
            <p14:sldId id="388"/>
            <p14:sldId id="389"/>
            <p14:sldId id="390"/>
            <p14:sldId id="391"/>
            <p14:sldId id="853"/>
            <p14:sldId id="854"/>
            <p14:sldId id="855"/>
            <p14:sldId id="856"/>
            <p14:sldId id="857"/>
            <p14:sldId id="858"/>
            <p14:sldId id="393"/>
            <p14:sldId id="394"/>
            <p14:sldId id="395"/>
            <p14:sldId id="396"/>
            <p14:sldId id="397"/>
            <p14:sldId id="398"/>
            <p14:sldId id="402"/>
            <p14:sldId id="403"/>
            <p14:sldId id="404"/>
            <p14:sldId id="405"/>
            <p14:sldId id="406"/>
            <p14:sldId id="407"/>
            <p14:sldId id="413"/>
            <p14:sldId id="414"/>
            <p14:sldId id="415"/>
            <p14:sldId id="416"/>
            <p14:sldId id="417"/>
            <p14:sldId id="418"/>
            <p14:sldId id="419"/>
            <p14:sldId id="420"/>
            <p14:sldId id="421"/>
            <p14:sldId id="422"/>
            <p14:sldId id="423"/>
            <p14:sldId id="424"/>
            <p14:sldId id="425"/>
            <p14:sldId id="428"/>
            <p14:sldId id="429"/>
            <p14:sldId id="430"/>
            <p14:sldId id="431"/>
            <p14:sldId id="434"/>
            <p14:sldId id="435"/>
            <p14:sldId id="436"/>
            <p14:sldId id="437"/>
            <p14:sldId id="438"/>
            <p14:sldId id="439"/>
            <p14:sldId id="440"/>
            <p14:sldId id="441"/>
            <p14:sldId id="442"/>
            <p14:sldId id="443"/>
            <p14:sldId id="444"/>
            <p14:sldId id="445"/>
            <p14:sldId id="446"/>
            <p14:sldId id="447"/>
            <p14:sldId id="448"/>
            <p14:sldId id="449"/>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859"/>
            <p14:sldId id="675"/>
            <p14:sldId id="676"/>
            <p14:sldId id="677"/>
            <p14:sldId id="678"/>
            <p14:sldId id="679"/>
            <p14:sldId id="680"/>
          </p14:sldIdLst>
        </p14:section>
        <p14:section name="Triggers" id="{43413A11-6D7B-4E6D-B88B-1C10283CD29F}">
          <p14:sldIdLst>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NoSQL" id="{043CF6B2-E975-4043-812B-33699AD3D23F}">
          <p14:sldIdLst>
            <p14:sldId id="699"/>
            <p14:sldId id="700"/>
            <p14:sldId id="701"/>
            <p14:sldId id="702"/>
            <p14:sldId id="703"/>
            <p14:sldId id="704"/>
            <p14:sldId id="705"/>
            <p14:sldId id="707"/>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 id="50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70" d="100"/>
          <a:sy n="70" d="100"/>
        </p:scale>
        <p:origin x="58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presProps" Target="presProps.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theme" Target="theme/theme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tableStyles" Target="tableStyle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288</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550</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556E8-492E-4E8F-8E7F-7A7787724D01}"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E556E8-492E-4E8F-8E7F-7A7787724D01}"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556E8-492E-4E8F-8E7F-7A7787724D01}"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56E8-492E-4E8F-8E7F-7A7787724D01}"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E556E8-492E-4E8F-8E7F-7A7787724D01}"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556E8-492E-4E8F-8E7F-7A7787724D01}" type="datetimeFigureOut">
              <a:rPr lang="en-US" smtClean="0"/>
              <a:pPr/>
              <a:t>5/1/2020</a:t>
            </a:fld>
            <a:endParaRPr lang="en-US"/>
          </a:p>
        </p:txBody>
      </p:sp>
      <p:sp>
        <p:nvSpPr>
          <p:cNvPr id="5" name="Footer Placeholder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25630-74BD-49D9-B5AC-A4285839E0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hyperlink" Target="https://en.wikipedia.org/wiki/Table_(database)" TargetMode="External"/><Relationship Id="rId1" Type="http://schemas.openxmlformats.org/officeDocument/2006/relationships/slideLayout" Target="../slideLayouts/slideLayout7.xml"/><Relationship Id="rId6" Type="http://schemas.openxmlformats.org/officeDocument/2006/relationships/hyperlink" Target="https://en.wikipedia.org/wiki/Tuple" TargetMode="Externa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Row_(databa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0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 Id="rId4" Type="http://schemas.openxmlformats.org/officeDocument/2006/relationships/image" Target="../media/image108.jpeg"/></Relationships>
</file>

<file path=ppt/slides/_rels/slide3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31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3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gif"/><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gif"/><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Class Room</a:t>
            </a: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993" y="4407244"/>
            <a:ext cx="5720426" cy="2160240"/>
          </a:xfrm>
          <a:prstGeom prst="rect">
            <a:avLst/>
          </a:prstGeom>
        </p:spPr>
      </p:pic>
      <p:sp>
        <p:nvSpPr>
          <p:cNvPr id="6" name="Rectangle 5">
            <a:extLst>
              <a:ext uri="{FF2B5EF4-FFF2-40B4-BE49-F238E27FC236}">
                <a16:creationId xmlns:a16="http://schemas.microsoft.com/office/drawing/2014/main" id="{8FAE9B23-3ED4-4706-957F-B5A1738E90CC}"/>
              </a:ext>
            </a:extLst>
          </p:cNvPr>
          <p:cNvSpPr/>
          <p:nvPr/>
        </p:nvSpPr>
        <p:spPr>
          <a:xfrm>
            <a:off x="190550" y="292116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Roboto"/>
              </a:rPr>
              <a:t>database: </a:t>
            </a:r>
            <a:r>
              <a:rPr lang="en-US" sz="2000" dirty="0">
                <a:latin typeface="Roboto"/>
              </a:rPr>
              <a:t>Is the collection of related </a:t>
            </a:r>
            <a:r>
              <a:rPr lang="en-US" sz="2000" b="1" dirty="0">
                <a:latin typeface="Roboto"/>
                <a:hlinkClick r:id="rId3" action="ppaction://hlinksldjump"/>
              </a:rPr>
              <a:t>data</a:t>
            </a:r>
            <a:r>
              <a:rPr lang="en-US" sz="2000" b="1" dirty="0">
                <a:latin typeface="Roboto"/>
              </a:rPr>
              <a:t> </a:t>
            </a:r>
            <a:r>
              <a:rPr lang="en-US" sz="2000" dirty="0">
                <a:latin typeface="Roboto"/>
              </a:rPr>
              <a:t>which is organized, which is also called as structured </a:t>
            </a:r>
            <a:r>
              <a:rPr lang="en-US" sz="2000">
                <a:latin typeface="Roboto"/>
              </a:rPr>
              <a:t>data</a:t>
            </a:r>
            <a:r>
              <a:rPr lang="en-US" sz="2000" b="1">
                <a:latin typeface="Roboto"/>
              </a:rPr>
              <a:t>.</a:t>
            </a:r>
          </a:p>
          <a:p>
            <a:pPr marL="285750" indent="-285750">
              <a:buFont typeface="Arial" panose="020B0604020202020204" pitchFamily="34" charset="0"/>
              <a:buChar char="•"/>
            </a:pPr>
            <a:endParaRPr lang="en-US" sz="800" b="1" dirty="0">
              <a:latin typeface="Roboto"/>
            </a:endParaRPr>
          </a:p>
          <a:p>
            <a:pPr marL="285750" indent="-285750">
              <a:buFont typeface="Arial" panose="020B0604020202020204" pitchFamily="34" charset="0"/>
              <a:buChar char="•"/>
            </a:pPr>
            <a:r>
              <a:rPr lang="en-IN" sz="2000" b="1" dirty="0">
                <a:latin typeface="Roboto"/>
              </a:rPr>
              <a:t>management</a:t>
            </a:r>
            <a:r>
              <a:rPr lang="en-IN" sz="2000" dirty="0"/>
              <a:t> </a:t>
            </a:r>
            <a:r>
              <a:rPr lang="en-IN" sz="2000" b="1" dirty="0">
                <a:latin typeface="Roboto"/>
              </a:rPr>
              <a:t>system</a:t>
            </a:r>
            <a:r>
              <a:rPr lang="en-IN" sz="2000" dirty="0"/>
              <a:t>: </a:t>
            </a:r>
            <a:r>
              <a:rPr lang="en-US" sz="2000" dirty="0"/>
              <a:t>is a software package designed to define, manipulate, retrieve and manage data in a database.</a:t>
            </a:r>
            <a:endParaRPr lang="en-IN" sz="2000" dirty="0"/>
          </a:p>
        </p:txBody>
      </p:sp>
      <p:sp>
        <p:nvSpPr>
          <p:cNvPr id="4" name="Rectangle 3">
            <a:extLst>
              <a:ext uri="{FF2B5EF4-FFF2-40B4-BE49-F238E27FC236}">
                <a16:creationId xmlns:a16="http://schemas.microsoft.com/office/drawing/2014/main" id="{5E126C6E-9539-4AEA-8D77-3DA0A4D01F1F}"/>
              </a:ext>
            </a:extLst>
          </p:cNvPr>
          <p:cNvSpPr/>
          <p:nvPr/>
        </p:nvSpPr>
        <p:spPr>
          <a:xfrm>
            <a:off x="622598" y="268061"/>
            <a:ext cx="6092825" cy="646331"/>
          </a:xfrm>
          <a:prstGeom prst="rect">
            <a:avLst/>
          </a:prstGeom>
        </p:spPr>
        <p:txBody>
          <a:bodyPr>
            <a:spAutoFit/>
          </a:bodyPr>
          <a:lstStyle/>
          <a:p>
            <a:r>
              <a:rPr lang="en-IN" dirty="0"/>
              <a:t>A database is a collection of data which is organized, which is also called as structured data.</a:t>
            </a:r>
          </a:p>
        </p:txBody>
      </p:sp>
    </p:spTree>
    <p:extLst>
      <p:ext uri="{BB962C8B-B14F-4D97-AF65-F5344CB8AC3E}">
        <p14:creationId xmlns:p14="http://schemas.microsoft.com/office/powerpoint/2010/main" val="25476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 continue</a:t>
            </a:r>
            <a:endParaRPr lang="en-IN"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AD92C7-80CE-4328-9380-7B4C6CE184CD}"/>
              </a:ext>
            </a:extLst>
          </p:cNvPr>
          <p:cNvSpPr/>
          <p:nvPr/>
        </p:nvSpPr>
        <p:spPr>
          <a:xfrm>
            <a:off x="1599406" y="1196752"/>
            <a:ext cx="8888288" cy="1815882"/>
          </a:xfrm>
          <a:prstGeom prst="rect">
            <a:avLst/>
          </a:prstGeom>
        </p:spPr>
        <p:txBody>
          <a:bodyPr wrap="square">
            <a:spAutoFit/>
          </a:bodyPr>
          <a:lstStyle/>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V1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V2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CUSTOMER.* </a:t>
            </a:r>
            <a:r>
              <a:rPr lang="en-IN" sz="1600" dirty="0">
                <a:solidFill>
                  <a:srgbClr val="0077AA"/>
                </a:solidFill>
                <a:latin typeface="Liberation Mono"/>
              </a:rPr>
              <a:t>FROM</a:t>
            </a:r>
            <a:r>
              <a:rPr lang="en-IN" sz="1600" dirty="0">
                <a:latin typeface="Liberation Mono"/>
              </a:rPr>
              <a:t> CUSTOMER, ORDERS WHERE CUSTOMER.cID = ORDERS.customerID;</a:t>
            </a:r>
          </a:p>
          <a:p>
            <a:endParaRPr lang="en-IN" sz="1600" dirty="0">
              <a:latin typeface="Liberation Mono"/>
            </a:endParaRPr>
          </a:p>
          <a:p>
            <a:r>
              <a:rPr lang="en-IN" sz="1600" dirty="0">
                <a:solidFill>
                  <a:srgbClr val="0077AA"/>
                </a:solidFill>
                <a:latin typeface="Liberation Mono"/>
              </a:rPr>
              <a:t>CREATE</a:t>
            </a:r>
            <a:r>
              <a:rPr lang="en-IN" sz="1600" dirty="0">
                <a:latin typeface="Liberation Mono"/>
              </a:rPr>
              <a:t> </a:t>
            </a:r>
            <a:r>
              <a:rPr lang="en-IN" sz="1600" dirty="0">
                <a:solidFill>
                  <a:srgbClr val="0077AA"/>
                </a:solidFill>
                <a:latin typeface="Liberation Mono"/>
              </a:rPr>
              <a:t>VIEW</a:t>
            </a:r>
            <a:r>
              <a:rPr lang="en-IN" sz="1600" dirty="0">
                <a:latin typeface="Liberation Mono"/>
              </a:rPr>
              <a:t> V3 </a:t>
            </a:r>
            <a:r>
              <a:rPr lang="en-IN" sz="1600" dirty="0">
                <a:solidFill>
                  <a:schemeClr val="accent5">
                    <a:lumMod val="50000"/>
                  </a:schemeClr>
                </a:solidFill>
                <a:latin typeface="Liberation Mono"/>
              </a:rPr>
              <a:t>AS</a:t>
            </a:r>
            <a:r>
              <a:rPr lang="en-IN" sz="1600" dirty="0">
                <a:latin typeface="Liberation Mono"/>
              </a:rPr>
              <a:t> </a:t>
            </a:r>
            <a:r>
              <a:rPr lang="en-IN" sz="1600" dirty="0">
                <a:solidFill>
                  <a:srgbClr val="0077AA"/>
                </a:solidFill>
                <a:latin typeface="Liberation Mono"/>
              </a:rPr>
              <a:t>SELECT</a:t>
            </a:r>
            <a:r>
              <a:rPr lang="en-IN" sz="1600" dirty="0">
                <a:latin typeface="Liberation Mono"/>
              </a:rPr>
              <a:t> ORDERS.* </a:t>
            </a:r>
            <a:r>
              <a:rPr lang="en-IN" sz="1600" dirty="0">
                <a:solidFill>
                  <a:srgbClr val="0077AA"/>
                </a:solidFill>
                <a:latin typeface="Liberation Mono"/>
              </a:rPr>
              <a:t>FROM</a:t>
            </a:r>
            <a:r>
              <a:rPr lang="en-IN" sz="1600" dirty="0">
                <a:latin typeface="Liberation Mono"/>
              </a:rPr>
              <a:t> CUSTOMER, ORDERS WHERE CUSTOMER.cID = ORDERS.customerID;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1617532" y="3537590"/>
            <a:ext cx="8870162" cy="2400657"/>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V1</a:t>
            </a:r>
            <a:r>
              <a:rPr lang="en-IN" sz="1600" dirty="0">
                <a:solidFill>
                  <a:schemeClr val="bg1">
                    <a:lumMod val="65000"/>
                  </a:schemeClr>
                </a:solidFill>
                <a:latin typeface="Liberation Mono"/>
              </a:rPr>
              <a:t>(</a:t>
            </a:r>
            <a:r>
              <a:rPr lang="en-IN" sz="1600" dirty="0">
                <a:latin typeface="Liberation Mono"/>
              </a:rPr>
              <a:t>cID, name, description, orderID, customerID, orderdate, amount) </a:t>
            </a:r>
            <a:r>
              <a:rPr lang="en-IN" sz="1600" dirty="0">
                <a:solidFill>
                  <a:srgbClr val="0077AA"/>
                </a:solidFill>
                <a:latin typeface="Liberation Mono"/>
              </a:rPr>
              <a:t>VALUES </a:t>
            </a:r>
            <a:r>
              <a:rPr lang="en-IN" sz="1600" dirty="0">
                <a:solidFill>
                  <a:schemeClr val="bg1">
                    <a:lumMod val="65000"/>
                  </a:schemeClr>
                </a:solidFill>
                <a:latin typeface="Liberation Mono"/>
              </a:rPr>
              <a:t>(</a:t>
            </a:r>
            <a:r>
              <a:rPr lang="en-IN" sz="1600" dirty="0">
                <a:latin typeface="Liberation Mono"/>
              </a:rPr>
              <a:t>10,'S10',"D1", 10, 1, NOW(), 111</a:t>
            </a:r>
            <a:r>
              <a:rPr lang="en-IN" sz="1600" dirty="0">
                <a:solidFill>
                  <a:schemeClr val="bg1">
                    <a:lumMod val="65000"/>
                  </a:schemeClr>
                </a:solidFill>
                <a:latin typeface="Liberation Mono"/>
              </a:rPr>
              <a:t>)</a:t>
            </a:r>
            <a:r>
              <a:rPr lang="en-IN" sz="1600" dirty="0">
                <a:latin typeface="Liberation Mono"/>
              </a:rPr>
              <a:t>;  </a:t>
            </a:r>
            <a:r>
              <a:rPr lang="en-IN" dirty="0">
                <a:solidFill>
                  <a:srgbClr val="00B050"/>
                </a:solidFill>
                <a:latin typeface="Liberation Mono"/>
              </a:rPr>
              <a:t>// Error: </a:t>
            </a:r>
            <a:r>
              <a:rPr lang="en-US" dirty="0">
                <a:solidFill>
                  <a:srgbClr val="00B050"/>
                </a:solidFill>
                <a:latin typeface="Liberation Mono"/>
              </a:rPr>
              <a:t>Can not modify more than one base table through a join view 'db5.v1’</a:t>
            </a:r>
            <a:endParaRPr lang="en-US" sz="1600" dirty="0">
              <a:solidFill>
                <a:srgbClr val="00B050"/>
              </a:solidFill>
              <a:latin typeface="Liberation Mono"/>
            </a:endParaRPr>
          </a:p>
          <a:p>
            <a:endParaRPr lang="en-IN" sz="1600" dirty="0">
              <a:solidFill>
                <a:srgbClr val="00B050"/>
              </a:solidFill>
              <a:latin typeface="Liberation Mono"/>
            </a:endParaRPr>
          </a:p>
          <a:p>
            <a:r>
              <a:rPr lang="en-IN" dirty="0">
                <a:solidFill>
                  <a:srgbClr val="00B050"/>
                </a:solidFill>
                <a:latin typeface="Liberation Mono"/>
              </a:rPr>
              <a:t>// We may get  Error: </a:t>
            </a:r>
            <a:r>
              <a:rPr lang="en-US" dirty="0">
                <a:solidFill>
                  <a:srgbClr val="00B050"/>
                </a:solidFill>
                <a:latin typeface="Liberation Mono"/>
              </a:rPr>
              <a:t>Can not insert into join view 'db5.v2' without fields list.</a:t>
            </a:r>
          </a:p>
          <a:p>
            <a:endParaRPr lang="en-IN" sz="1600" dirty="0">
              <a:solidFill>
                <a:srgbClr val="00B050"/>
              </a:solidFill>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V2</a:t>
            </a:r>
            <a:r>
              <a:rPr lang="en-IN" sz="1600" dirty="0">
                <a:solidFill>
                  <a:schemeClr val="bg1">
                    <a:lumMod val="65000"/>
                  </a:schemeClr>
                </a:solidFill>
                <a:latin typeface="Liberation Mono"/>
              </a:rPr>
              <a:t>(</a:t>
            </a:r>
            <a:r>
              <a:rPr lang="en-IN" sz="1600" dirty="0">
                <a:latin typeface="Liberation Mono"/>
              </a:rPr>
              <a:t>cID, name, description</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5, '</a:t>
            </a:r>
            <a:r>
              <a:rPr lang="en-IN" sz="1600" dirty="0" err="1">
                <a:latin typeface="Liberation Mono"/>
              </a:rPr>
              <a:t>neel</a:t>
            </a:r>
            <a:r>
              <a:rPr lang="en-IN" sz="1600" dirty="0">
                <a:latin typeface="Liberation Mono"/>
              </a:rPr>
              <a:t>', 'description Text 5'</a:t>
            </a:r>
            <a:r>
              <a:rPr lang="en-IN" sz="1600" dirty="0">
                <a:solidFill>
                  <a:schemeClr val="bg1">
                    <a:lumMod val="65000"/>
                  </a:schemeClr>
                </a:solidFill>
                <a:latin typeface="Liberation Mono"/>
              </a:rPr>
              <a:t>)</a:t>
            </a:r>
            <a:r>
              <a:rPr lang="en-IN" sz="1600" dirty="0">
                <a:latin typeface="Liberation Mono"/>
              </a:rPr>
              <a:t>; </a:t>
            </a:r>
          </a:p>
          <a:p>
            <a:endParaRPr lang="en-IN" sz="16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V3</a:t>
            </a:r>
            <a:r>
              <a:rPr lang="en-IN" sz="1600" dirty="0">
                <a:solidFill>
                  <a:schemeClr val="bg1">
                    <a:lumMod val="65000"/>
                  </a:schemeClr>
                </a:solidFill>
                <a:latin typeface="Liberation Mono"/>
              </a:rPr>
              <a:t>(</a:t>
            </a:r>
            <a:r>
              <a:rPr lang="en-IN" sz="1600" dirty="0">
                <a:latin typeface="Liberation Mono"/>
              </a:rPr>
              <a:t>orderID, customerID, orderdate, amount</a:t>
            </a:r>
            <a:r>
              <a:rPr lang="en-IN" sz="1600" dirty="0">
                <a:solidFill>
                  <a:schemeClr val="bg1">
                    <a:lumMod val="65000"/>
                  </a:schemeClr>
                </a:solidFill>
                <a:latin typeface="Liberation Mono"/>
              </a:rPr>
              <a:t>)</a:t>
            </a:r>
            <a:r>
              <a:rPr lang="en-IN" sz="1600" dirty="0">
                <a:latin typeface="Liberation Mono"/>
              </a:rPr>
              <a:t>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6, 1,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423812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833232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371600"/>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182" y="323987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599992" y="2743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68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4154785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1599992" y="838200"/>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99992" y="2527282"/>
            <a:ext cx="8990430" cy="163121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t>
            </a:r>
            <a:r>
              <a:rPr lang="en-IN">
                <a:latin typeface="Arial" panose="020B0604020202020204" pitchFamily="34" charset="0"/>
                <a:cs typeface="Arial" panose="020B0604020202020204" pitchFamily="34" charset="0"/>
              </a:rPr>
              <a:t>any left most </a:t>
            </a:r>
            <a:r>
              <a:rPr lang="en-IN" dirty="0">
                <a:latin typeface="Arial" panose="020B0604020202020204" pitchFamily="34" charset="0"/>
                <a:cs typeface="Arial" panose="020B0604020202020204" pitchFamily="34" charset="0"/>
              </a:rPr>
              <a:t>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4419600"/>
            <a:ext cx="899043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5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182" y="2433938"/>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711072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182" y="1425715"/>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182" y="2860591"/>
            <a:ext cx="8838049"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676182" y="38511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5628631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182" y="1981203"/>
            <a:ext cx="8838049" cy="461665"/>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678899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752372" y="869754"/>
            <a:ext cx="8685669" cy="50783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406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914401"/>
            <a:ext cx="8685669"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 </a:t>
            </a:r>
            <a:r>
              <a:rPr lang="en-IN" sz="2400" dirty="0">
                <a:latin typeface="Arial" panose="020B0604020202020204" pitchFamily="34" charset="0"/>
                <a:cs typeface="Arial" panose="020B0604020202020204" pitchFamily="34" charset="0"/>
              </a:rPr>
              <a:t>of data</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relational database management system?</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grpSp>
        <p:nvGrpSpPr>
          <p:cNvPr id="8" name="Group 7">
            <a:extLst>
              <a:ext uri="{FF2B5EF4-FFF2-40B4-BE49-F238E27FC236}">
                <a16:creationId xmlns:a16="http://schemas.microsoft.com/office/drawing/2014/main" id="{9B9E6FC1-B1D0-4BB5-820D-E5CA5904A39A}"/>
              </a:ext>
            </a:extLst>
          </p:cNvPr>
          <p:cNvGrpSpPr/>
          <p:nvPr/>
        </p:nvGrpSpPr>
        <p:grpSpPr>
          <a:xfrm>
            <a:off x="1828562" y="2333996"/>
            <a:ext cx="8656590" cy="4047332"/>
            <a:chOff x="1828562" y="2277271"/>
            <a:chExt cx="8656590" cy="4047332"/>
          </a:xfrm>
        </p:grpSpPr>
        <p:sp>
          <p:nvSpPr>
            <p:cNvPr id="3" name="Rectangle 2"/>
            <p:cNvSpPr/>
            <p:nvPr/>
          </p:nvSpPr>
          <p:spPr>
            <a:xfrm>
              <a:off x="1828562" y="2740223"/>
              <a:ext cx="3733314"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165" y="2277271"/>
              <a:ext cx="491198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231" y="3651004"/>
              <a:ext cx="130182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248" y="4334454"/>
              <a:ext cx="3123793" cy="1990149"/>
            </a:xfrm>
            <a:prstGeom prst="rect">
              <a:avLst/>
            </a:prstGeom>
          </p:spPr>
        </p:pic>
      </p:grpSp>
    </p:spTree>
    <p:extLst>
      <p:ext uri="{BB962C8B-B14F-4D97-AF65-F5344CB8AC3E}">
        <p14:creationId xmlns:p14="http://schemas.microsoft.com/office/powerpoint/2010/main" val="15088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599992" y="4286256"/>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599992" y="3048000"/>
            <a:ext cx="8990430" cy="923330"/>
          </a:xfrm>
          <a:prstGeom prst="rect">
            <a:avLst/>
          </a:prstGeom>
          <a:solidFill>
            <a:schemeClr val="bg1"/>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599992" y="4934562"/>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1784"/>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1676182" y="3666184"/>
            <a:ext cx="8838049"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808794" y="57859"/>
            <a:ext cx="10715700"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D:\db_backup.sql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a:t>
            </a:r>
            <a:r>
              <a:rPr lang="en-US" dirty="0">
                <a:solidFill>
                  <a:srgbClr val="0070C0"/>
                </a:solidFill>
              </a:rPr>
              <a:t>--column-statistics=0  </a:t>
            </a:r>
            <a:r>
              <a:rPr lang="en-US" dirty="0">
                <a:solidFill>
                  <a:srgbClr val="C41A1A"/>
                </a:solidFill>
              </a:rPr>
              <a:t>-P 3306 -h 192.168.100.26 -usaleel -psaleel db_name &gt; db_backup.sql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 -P 3306 –h192.168.100.74  -uroot -proot &lt; D:\ backup_fileName.sql saleel</a:t>
            </a:r>
          </a:p>
        </p:txBody>
      </p:sp>
    </p:spTree>
    <p:extLst>
      <p:ext uri="{BB962C8B-B14F-4D97-AF65-F5344CB8AC3E}">
        <p14:creationId xmlns:p14="http://schemas.microsoft.com/office/powerpoint/2010/main" val="1681773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4044090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retrieve, insert, update and delete data in/from database.</a:t>
            </a:r>
          </a:p>
        </p:txBody>
      </p:sp>
    </p:spTree>
    <p:extLst>
      <p:ext uri="{BB962C8B-B14F-4D97-AF65-F5344CB8AC3E}">
        <p14:creationId xmlns:p14="http://schemas.microsoft.com/office/powerpoint/2010/main" val="3486328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554545"/>
          </a:xfrm>
          <a:prstGeom prst="rect">
            <a:avLst/>
          </a:prstGeom>
        </p:spPr>
        <p:txBody>
          <a:bodyPr wrap="square">
            <a:spAutoFit/>
          </a:bodyPr>
          <a:lstStyle/>
          <a:p>
            <a:pPr marL="342900" indent="-342900">
              <a:buFont typeface="Arial" panose="020B0604020202020204" pitchFamily="34" charset="0"/>
              <a:buChar char="•"/>
            </a:pPr>
            <a:r>
              <a:rPr lang="en-IN" sz="2000" dirty="0"/>
              <a:t>Insert :- </a:t>
            </a:r>
            <a:r>
              <a:rPr lang="en-US" sz="2000" dirty="0"/>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Update :- </a:t>
            </a:r>
            <a:r>
              <a:rPr lang="en-US" sz="2000" dirty="0"/>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p:txBody>
      </p:sp>
    </p:spTree>
    <p:extLst>
      <p:ext uri="{BB962C8B-B14F-4D97-AF65-F5344CB8AC3E}">
        <p14:creationId xmlns:p14="http://schemas.microsoft.com/office/powerpoint/2010/main" val="586251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1980942" y="1143001"/>
            <a:ext cx="8304719" cy="2862322"/>
          </a:xfrm>
          <a:prstGeom prst="rect">
            <a:avLst/>
          </a:prstGeom>
        </p:spPr>
        <p:txBody>
          <a:bodyPr wrap="square">
            <a:spAutoFit/>
          </a:bodyPr>
          <a:lstStyle/>
          <a:p>
            <a:pPr marL="342900" indent="-342900">
              <a:buFont typeface="Arial" panose="020B0604020202020204" pitchFamily="34" charset="0"/>
              <a:buChar char="•"/>
            </a:pPr>
            <a:r>
              <a:rPr lang="en-IN" sz="2000" dirty="0"/>
              <a:t>Delete :- </a:t>
            </a:r>
            <a:r>
              <a:rPr lang="en-US" sz="2000" dirty="0"/>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IN" sz="2000" dirty="0"/>
              <a:t>Selection process :- </a:t>
            </a:r>
            <a:r>
              <a:rPr lang="en-US" sz="2000" dirty="0"/>
              <a:t>The SELECT command is used to fetch data from the MySQL database. You can fetch data from the MySQL table by using the mysql&gt; prompt or by using any programming language.</a:t>
            </a:r>
          </a:p>
        </p:txBody>
      </p:sp>
    </p:spTree>
    <p:extLst>
      <p:ext uri="{BB962C8B-B14F-4D97-AF65-F5344CB8AC3E}">
        <p14:creationId xmlns:p14="http://schemas.microsoft.com/office/powerpoint/2010/main" val="465301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t>DML commands</a:t>
            </a:r>
          </a:p>
          <a:p>
            <a:pPr marL="342900" indent="-342900">
              <a:buFont typeface="Arial" panose="020B0604020202020204" pitchFamily="34" charset="0"/>
              <a:buChar char="•"/>
            </a:pPr>
            <a:r>
              <a:rPr lang="en-IN" sz="2000" dirty="0"/>
              <a:t>Insert</a:t>
            </a:r>
            <a:endParaRPr lang="en-US" sz="2000" dirty="0"/>
          </a:p>
          <a:p>
            <a:pPr marL="342900" indent="-342900">
              <a:buFont typeface="Arial" panose="020B0604020202020204" pitchFamily="34" charset="0"/>
              <a:buChar char="•"/>
            </a:pPr>
            <a:r>
              <a:rPr lang="en-IN" sz="2000" dirty="0"/>
              <a:t>Update</a:t>
            </a:r>
            <a:endParaRPr lang="en-US" sz="2000" dirty="0"/>
          </a:p>
          <a:p>
            <a:pPr marL="34290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Tree>
    <p:extLst>
      <p:ext uri="{BB962C8B-B14F-4D97-AF65-F5344CB8AC3E}">
        <p14:creationId xmlns:p14="http://schemas.microsoft.com/office/powerpoint/2010/main" val="1092892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sp>
        <p:nvSpPr>
          <p:cNvPr id="4" name="Rectangle 3"/>
          <p:cNvSpPr/>
          <p:nvPr/>
        </p:nvSpPr>
        <p:spPr>
          <a:xfrm>
            <a:off x="1523802" y="2"/>
            <a:ext cx="9142810" cy="646331"/>
          </a:xfrm>
          <a:prstGeom prst="rect">
            <a:avLst/>
          </a:prstGeom>
          <a:solidFill>
            <a:schemeClr val="bg1"/>
          </a:solidFill>
        </p:spPr>
        <p:txBody>
          <a:bodyPr>
            <a:normAutofit/>
          </a:bodyPr>
          <a:lstStyle/>
          <a:p>
            <a:pPr algn="ctr">
              <a:spcBef>
                <a:spcPct val="0"/>
              </a:spcBef>
            </a:pPr>
            <a:r>
              <a:rPr lang="en-US" sz="3600" b="1" dirty="0">
                <a:latin typeface="Arial" pitchFamily="34" charset="0"/>
                <a:cs typeface="Arial" pitchFamily="34" charset="0"/>
              </a:rPr>
              <a:t>INSERT … VALUES</a:t>
            </a:r>
            <a:endParaRPr lang="en-IN" sz="3600" b="1" dirty="0">
              <a:latin typeface="Arial" pitchFamily="34" charset="0"/>
              <a:cs typeface="Arial" pitchFamily="34" charset="0"/>
            </a:endParaRPr>
          </a:p>
        </p:txBody>
      </p:sp>
      <p:sp>
        <p:nvSpPr>
          <p:cNvPr id="5" name="Rectangle 4"/>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308860" y="1447800"/>
            <a:ext cx="9419684"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p:cNvSpPr/>
          <p:nvPr/>
        </p:nvSpPr>
        <p:spPr>
          <a:xfrm>
            <a:off x="1308860" y="2380818"/>
            <a:ext cx="9826906" cy="400110"/>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spTree>
    <p:extLst>
      <p:ext uri="{BB962C8B-B14F-4D97-AF65-F5344CB8AC3E}">
        <p14:creationId xmlns:p14="http://schemas.microsoft.com/office/powerpoint/2010/main" val="13762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3802" y="3"/>
            <a:ext cx="914281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relational model concepts</a:t>
            </a:r>
          </a:p>
        </p:txBody>
      </p:sp>
      <p:sp>
        <p:nvSpPr>
          <p:cNvPr id="4" name="Rectangle 3">
            <a:extLst>
              <a:ext uri="{FF2B5EF4-FFF2-40B4-BE49-F238E27FC236}">
                <a16:creationId xmlns:a16="http://schemas.microsoft.com/office/drawing/2014/main" id="{D5791269-DC9E-417C-940E-86100401AA3B}"/>
              </a:ext>
            </a:extLst>
          </p:cNvPr>
          <p:cNvSpPr/>
          <p:nvPr/>
        </p:nvSpPr>
        <p:spPr>
          <a:xfrm>
            <a:off x="406574" y="1628800"/>
            <a:ext cx="11377264" cy="4585871"/>
          </a:xfrm>
          <a:prstGeom prst="rect">
            <a:avLst/>
          </a:prstGeom>
        </p:spPr>
        <p:txBody>
          <a:bodyPr wrap="square">
            <a:spAutoFit/>
          </a:bodyPr>
          <a:lstStyle/>
          <a:p>
            <a:pPr algn="just"/>
            <a:r>
              <a:rPr lang="en-US" sz="2000" b="1" dirty="0">
                <a:solidFill>
                  <a:srgbClr val="0089A4"/>
                </a:solidFill>
                <a:latin typeface="Gentium Basic"/>
              </a:rPr>
              <a:t>Tables</a:t>
            </a:r>
            <a:r>
              <a:rPr lang="en-US" sz="2000" dirty="0">
                <a:solidFill>
                  <a:srgbClr val="0089A4"/>
                </a:solidFill>
                <a:latin typeface="Gentium Basic"/>
              </a:rPr>
              <a:t> − In relational data model, relations are saved in the format of Tables. A table has rows and columns, where rows represents records and columns represent the attributes.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 </a:t>
            </a:r>
            <a:r>
              <a:rPr lang="en-US" sz="2000" dirty="0">
                <a:solidFill>
                  <a:srgbClr val="0089A4"/>
                </a:solidFill>
                <a:latin typeface="Gentium Basic"/>
              </a:rPr>
              <a:t>− </a:t>
            </a:r>
            <a:r>
              <a:rPr lang="en-US" dirty="0"/>
              <a:t> </a:t>
            </a:r>
            <a:r>
              <a:rPr lang="en-US" sz="2000" dirty="0">
                <a:solidFill>
                  <a:srgbClr val="0089A4"/>
                </a:solidFill>
                <a:latin typeface="Gentium Basic"/>
              </a:rPr>
              <a:t>Attributes are the properties that define a relation. e.g.; ID, firstName</a:t>
            </a:r>
          </a:p>
          <a:p>
            <a:pPr algn="just"/>
            <a:endParaRPr lang="en-US" sz="2000" dirty="0">
              <a:solidFill>
                <a:srgbClr val="0089A4"/>
              </a:solidFill>
              <a:latin typeface="Gentium Basic"/>
            </a:endParaRPr>
          </a:p>
          <a:p>
            <a:pPr algn="just"/>
            <a:r>
              <a:rPr lang="en-US" sz="2000" b="1" dirty="0">
                <a:solidFill>
                  <a:srgbClr val="0089A4"/>
                </a:solidFill>
                <a:latin typeface="Gentium Basic"/>
              </a:rPr>
              <a:t>Tuple</a:t>
            </a:r>
            <a:r>
              <a:rPr lang="en-US" sz="2000" dirty="0">
                <a:solidFill>
                  <a:srgbClr val="0089A4"/>
                </a:solidFill>
                <a:latin typeface="Gentium Basic"/>
              </a:rPr>
              <a:t> − A single row of a table, which contains a single record for that relation is called a tuple.</a:t>
            </a:r>
          </a:p>
          <a:p>
            <a:pPr algn="just"/>
            <a:endParaRPr lang="en-US" sz="2000" dirty="0">
              <a:solidFill>
                <a:srgbClr val="0089A4"/>
              </a:solidFill>
              <a:latin typeface="Gentium Basic"/>
            </a:endParaRPr>
          </a:p>
          <a:p>
            <a:pPr algn="just"/>
            <a:r>
              <a:rPr lang="en-US" sz="2000" b="1" dirty="0">
                <a:solidFill>
                  <a:srgbClr val="0089A4"/>
                </a:solidFill>
                <a:latin typeface="Gentium Basic"/>
              </a:rPr>
              <a:t>Relation</a:t>
            </a:r>
            <a:r>
              <a:rPr lang="en-US" sz="2000" dirty="0">
                <a:solidFill>
                  <a:srgbClr val="0089A4"/>
                </a:solidFill>
                <a:latin typeface="Gentium Basic"/>
              </a:rPr>
              <a:t> </a:t>
            </a:r>
            <a:r>
              <a:rPr lang="en-US" sz="2000" b="1" dirty="0">
                <a:solidFill>
                  <a:srgbClr val="0089A4"/>
                </a:solidFill>
                <a:latin typeface="Gentium Basic"/>
              </a:rPr>
              <a:t>schema</a:t>
            </a:r>
            <a:r>
              <a:rPr lang="en-US" sz="2000" dirty="0">
                <a:solidFill>
                  <a:srgbClr val="0089A4"/>
                </a:solidFill>
                <a:latin typeface="Gentium Basic"/>
              </a:rPr>
              <a:t> − A relation schema describes the relation name (table name) with its attribute (columns) names.</a:t>
            </a:r>
          </a:p>
          <a:p>
            <a:pPr algn="just"/>
            <a:endParaRPr lang="en-US" sz="2000" dirty="0">
              <a:solidFill>
                <a:srgbClr val="0089A4"/>
              </a:solidFill>
              <a:latin typeface="Gentium Basic"/>
            </a:endParaRPr>
          </a:p>
          <a:p>
            <a:pPr algn="just"/>
            <a:r>
              <a:rPr lang="en-US" sz="2000" b="1" dirty="0">
                <a:solidFill>
                  <a:srgbClr val="0089A4"/>
                </a:solidFill>
                <a:latin typeface="Gentium Basic"/>
              </a:rPr>
              <a:t>Attribute</a:t>
            </a:r>
            <a:r>
              <a:rPr lang="en-US" sz="2000" dirty="0">
                <a:solidFill>
                  <a:srgbClr val="0089A4"/>
                </a:solidFill>
                <a:latin typeface="Gentium Basic"/>
              </a:rPr>
              <a:t> </a:t>
            </a:r>
            <a:r>
              <a:rPr lang="en-US" sz="2000" b="1" dirty="0">
                <a:solidFill>
                  <a:srgbClr val="0089A4"/>
                </a:solidFill>
                <a:latin typeface="Gentium Basic"/>
              </a:rPr>
              <a:t>domain</a:t>
            </a:r>
            <a:r>
              <a:rPr lang="en-US" sz="2000" dirty="0">
                <a:solidFill>
                  <a:srgbClr val="0089A4"/>
                </a:solidFill>
                <a:latin typeface="Gentium Basic"/>
              </a:rPr>
              <a:t> − Every attribute has some pre-defined datatypes, known as attribute domain.</a:t>
            </a:r>
          </a:p>
          <a:p>
            <a:pPr algn="just"/>
            <a:endParaRPr lang="en-US" dirty="0">
              <a:solidFill>
                <a:schemeClr val="bg1"/>
              </a:solidFill>
            </a:endParaRPr>
          </a:p>
          <a:p>
            <a:pPr algn="just"/>
            <a:r>
              <a:rPr lang="en-US" b="1" dirty="0">
                <a:solidFill>
                  <a:schemeClr val="bg1"/>
                </a:solidFill>
              </a:rPr>
              <a:t>Relation</a:t>
            </a:r>
            <a:r>
              <a:rPr lang="en-US" dirty="0">
                <a:solidFill>
                  <a:schemeClr val="bg1"/>
                </a:solidFill>
              </a:rPr>
              <a:t> </a:t>
            </a:r>
            <a:r>
              <a:rPr lang="en-US" b="1" dirty="0">
                <a:solidFill>
                  <a:schemeClr val="bg1"/>
                </a:solidFill>
              </a:rPr>
              <a:t>key</a:t>
            </a:r>
            <a:r>
              <a:rPr lang="en-US" dirty="0">
                <a:solidFill>
                  <a:schemeClr val="bg1"/>
                </a:solidFill>
              </a:rPr>
              <a:t> − Each row has one or more attributes, known as relation key, which can identify the row in the relation (table) uniquely.</a:t>
            </a:r>
          </a:p>
          <a:p>
            <a:pPr algn="just"/>
            <a:endParaRPr lang="en-US" dirty="0">
              <a:solidFill>
                <a:schemeClr val="accent1">
                  <a:lumMod val="75000"/>
                </a:schemeClr>
              </a:solidFill>
            </a:endParaRPr>
          </a:p>
        </p:txBody>
      </p:sp>
      <p:cxnSp>
        <p:nvCxnSpPr>
          <p:cNvPr id="6" name="Straight Connector 5">
            <a:extLst>
              <a:ext uri="{FF2B5EF4-FFF2-40B4-BE49-F238E27FC236}">
                <a16:creationId xmlns:a16="http://schemas.microsoft.com/office/drawing/2014/main" id="{9392377C-A650-4B96-81C1-6976EF00A428}"/>
              </a:ext>
            </a:extLst>
          </p:cNvPr>
          <p:cNvCxnSpPr/>
          <p:nvPr/>
        </p:nvCxnSpPr>
        <p:spPr>
          <a:xfrm>
            <a:off x="334566" y="5373216"/>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A946819-EA5E-4FC6-9A68-4B55C464C307}"/>
              </a:ext>
            </a:extLst>
          </p:cNvPr>
          <p:cNvSpPr/>
          <p:nvPr/>
        </p:nvSpPr>
        <p:spPr>
          <a:xfrm>
            <a:off x="1504283" y="4206084"/>
            <a:ext cx="10441160" cy="369332"/>
          </a:xfrm>
          <a:prstGeom prst="rect">
            <a:avLst/>
          </a:prstGeom>
        </p:spPr>
        <p:txBody>
          <a:bodyPr wrap="square">
            <a:spAutoFit/>
          </a:bodyPr>
          <a:lstStyle/>
          <a:p>
            <a:r>
              <a:rPr lang="en-US" dirty="0">
                <a:latin typeface="Roboto"/>
              </a:rPr>
              <a:t>e.g. STUDENT (ROLL_NO, NAME, ADDRESS, PHONE and AGE) is relation schema for STUDENT</a:t>
            </a:r>
            <a:endParaRPr lang="en-IN" dirty="0">
              <a:solidFill>
                <a:schemeClr val="bg1"/>
              </a:solidFill>
            </a:endParaRPr>
          </a:p>
        </p:txBody>
      </p:sp>
      <p:sp>
        <p:nvSpPr>
          <p:cNvPr id="8" name="Rectangle 7">
            <a:extLst>
              <a:ext uri="{FF2B5EF4-FFF2-40B4-BE49-F238E27FC236}">
                <a16:creationId xmlns:a16="http://schemas.microsoft.com/office/drawing/2014/main" id="{B7A5AE4A-ECB3-4C15-B56F-47AE4F10EFD1}"/>
              </a:ext>
            </a:extLst>
          </p:cNvPr>
          <p:cNvSpPr/>
          <p:nvPr/>
        </p:nvSpPr>
        <p:spPr>
          <a:xfrm>
            <a:off x="334566" y="787346"/>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0B0080"/>
                </a:solidFill>
                <a:latin typeface="Arial" panose="020B0604020202020204" pitchFamily="34" charset="0"/>
                <a:hlinkClick r:id="rId2" tooltip="Table (database)"/>
              </a:rPr>
              <a:t>tables</a:t>
            </a:r>
            <a:r>
              <a:rPr lang="en-US" dirty="0">
                <a:solidFill>
                  <a:srgbClr val="222222"/>
                </a:solidFill>
                <a:latin typeface="Arial" panose="020B0604020202020204" pitchFamily="34" charset="0"/>
              </a:rPr>
              <a:t> (or "relations") of </a:t>
            </a:r>
            <a:r>
              <a:rPr lang="en-US" dirty="0">
                <a:solidFill>
                  <a:srgbClr val="0B0080"/>
                </a:solidFill>
                <a:latin typeface="Arial" panose="020B0604020202020204" pitchFamily="34" charset="0"/>
                <a:hlinkClick r:id="rId3" tooltip="Column (database)"/>
              </a:rPr>
              <a:t>columns</a:t>
            </a:r>
            <a:r>
              <a:rPr lang="en-US" dirty="0">
                <a:solidFill>
                  <a:srgbClr val="222222"/>
                </a:solidFill>
                <a:latin typeface="Arial" panose="020B0604020202020204" pitchFamily="34" charset="0"/>
              </a:rPr>
              <a:t> and </a:t>
            </a:r>
            <a:r>
              <a:rPr lang="en-US" dirty="0">
                <a:solidFill>
                  <a:srgbClr val="0B0080"/>
                </a:solidFill>
                <a:latin typeface="Arial" panose="020B0604020202020204" pitchFamily="34" charset="0"/>
                <a:hlinkClick r:id="rId4" tooltip="Row (database)"/>
              </a:rPr>
              <a:t>rows</a:t>
            </a:r>
            <a:r>
              <a:rPr lang="en-US" dirty="0">
                <a:solidFill>
                  <a:srgbClr val="222222"/>
                </a:solidFill>
                <a:latin typeface="Arial" panose="020B0604020202020204" pitchFamily="34" charset="0"/>
              </a:rPr>
              <a:t>, with a unique key identifying each row. Rows are also called </a:t>
            </a:r>
            <a:r>
              <a:rPr lang="en-US" dirty="0">
                <a:solidFill>
                  <a:srgbClr val="0B0080"/>
                </a:solidFill>
                <a:latin typeface="Arial" panose="020B0604020202020204" pitchFamily="34" charset="0"/>
                <a:hlinkClick r:id="rId5" tooltip="Record (computer science)"/>
              </a:rPr>
              <a:t>records</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6" tooltip="Tuple"/>
              </a:rPr>
              <a:t>tuples</a:t>
            </a:r>
            <a:r>
              <a:rPr lang="en-US" dirty="0">
                <a:solidFill>
                  <a:srgbClr val="222222"/>
                </a:solidFill>
                <a:latin typeface="Arial" panose="020B0604020202020204" pitchFamily="34" charset="0"/>
              </a:rPr>
              <a:t>. Columns are also called attributes.</a:t>
            </a:r>
            <a:endParaRPr lang="en-IN" dirty="0"/>
          </a:p>
        </p:txBody>
      </p:sp>
    </p:spTree>
    <p:extLst>
      <p:ext uri="{BB962C8B-B14F-4D97-AF65-F5344CB8AC3E}">
        <p14:creationId xmlns:p14="http://schemas.microsoft.com/office/powerpoint/2010/main" val="38583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1599992" y="801471"/>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676182" y="1524000"/>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1599992" y="2362200"/>
            <a:ext cx="899043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1599991" y="4038600"/>
            <a:ext cx="8914240" cy="707886"/>
          </a:xfrm>
          <a:prstGeom prst="rect">
            <a:avLst/>
          </a:prstGeom>
          <a:solidFill>
            <a:schemeClr val="bg1"/>
          </a:solidFill>
        </p:spPr>
        <p:txBody>
          <a:bodyPr wrap="square">
            <a:spAutoFit/>
          </a:bodyPr>
          <a:lstStyle/>
          <a:p>
            <a:pPr>
              <a:buFont typeface="Arial" panose="020B0604020202020204" pitchFamily="34" charset="0"/>
              <a:buNone/>
            </a:pPr>
            <a:r>
              <a:rPr lang="en-IN" sz="2000" dirty="0">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1599992" y="3389531"/>
            <a:ext cx="8990430" cy="400050"/>
          </a:xfrm>
          <a:prstGeom prst="rect">
            <a:avLst/>
          </a:prstGeom>
        </p:spPr>
      </p:pic>
    </p:spTree>
    <p:extLst>
      <p:ext uri="{BB962C8B-B14F-4D97-AF65-F5344CB8AC3E}">
        <p14:creationId xmlns:p14="http://schemas.microsoft.com/office/powerpoint/2010/main" val="27369041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676182" y="1563469"/>
            <a:ext cx="8838049"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1599992" y="2416076"/>
            <a:ext cx="899043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828562" y="3429002"/>
            <a:ext cx="8533289" cy="923330"/>
          </a:xfrm>
          <a:prstGeom prst="rect">
            <a:avLst/>
          </a:prstGeom>
          <a:solidFill>
            <a:schemeClr val="bg1"/>
          </a:solidFill>
        </p:spPr>
        <p:txBody>
          <a:bodyPr wrap="square">
            <a:spAutoFit/>
          </a:bodyPr>
          <a:lstStyle/>
          <a:p>
            <a:r>
              <a:rPr lang="en-IN" dirty="0"/>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1676182" y="225840"/>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1676182" y="1196752"/>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0560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676182" y="2667000"/>
            <a:ext cx="8838049"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1599992" y="4373940"/>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7823398" y="4005064"/>
            <a:ext cx="3744416" cy="1323439"/>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a:t>
            </a:r>
          </a:p>
          <a:p>
            <a:r>
              <a:rPr lang="en-IN" dirty="0">
                <a:solidFill>
                  <a:srgbClr val="00B0F0"/>
                </a:solidFill>
              </a:rPr>
              <a:t>     expensive products.</a:t>
            </a:r>
          </a:p>
        </p:txBody>
      </p:sp>
    </p:spTree>
    <p:extLst>
      <p:ext uri="{BB962C8B-B14F-4D97-AF65-F5344CB8AC3E}">
        <p14:creationId xmlns:p14="http://schemas.microsoft.com/office/powerpoint/2010/main" val="2893770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5" name="Rectangle 4"/>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676182" y="2590802"/>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1599992" y="3943290"/>
            <a:ext cx="8990430" cy="400110"/>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1599992" y="4417874"/>
            <a:ext cx="899043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58140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1523802" y="1295400"/>
            <a:ext cx="914281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676182" y="1848685"/>
            <a:ext cx="8838049"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38507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606" y="2841317"/>
            <a:ext cx="8839200" cy="332398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2">
                    <a:lumMod val="50000"/>
                  </a:schemeClr>
                </a:solidFill>
              </a:rPr>
              <a:t>Values are atomic.</a:t>
            </a:r>
          </a:p>
          <a:p>
            <a:pPr marL="285750" indent="-285750">
              <a:lnSpc>
                <a:spcPct val="150000"/>
              </a:lnSpc>
              <a:buFont typeface="Arial" panose="020B0604020202020204" pitchFamily="34" charset="0"/>
              <a:buChar char="•"/>
            </a:pPr>
            <a:r>
              <a:rPr lang="en-IN" sz="2000" dirty="0">
                <a:solidFill>
                  <a:schemeClr val="tx2">
                    <a:lumMod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columns is insignificant – </a:t>
            </a:r>
            <a:r>
              <a:rPr lang="en-IN" dirty="0">
                <a:solidFill>
                  <a:schemeClr val="tx2">
                    <a:lumMod val="50000"/>
                  </a:schemeClr>
                </a:solidFill>
              </a:rPr>
              <a:t>(unimportant)</a:t>
            </a:r>
            <a:r>
              <a:rPr lang="en-IN" sz="2000" dirty="0">
                <a:solidFill>
                  <a:schemeClr val="tx2">
                    <a:lumMod val="50000"/>
                  </a:schemeClr>
                </a:solidFill>
              </a:rPr>
              <a:t>.</a:t>
            </a:r>
          </a:p>
          <a:p>
            <a:pPr marL="285750" indent="-285750">
              <a:lnSpc>
                <a:spcPct val="150000"/>
              </a:lnSpc>
              <a:buFont typeface="Arial" panose="020B0604020202020204" pitchFamily="34" charset="0"/>
              <a:buChar char="•"/>
            </a:pPr>
            <a:r>
              <a:rPr lang="en-IN" sz="2000" dirty="0">
                <a:solidFill>
                  <a:schemeClr val="tx2">
                    <a:lumMod val="50000"/>
                  </a:schemeClr>
                </a:solidFill>
              </a:rPr>
              <a:t>The sequence of rows is insignificant</a:t>
            </a:r>
            <a:r>
              <a:rPr lang="en-IN" sz="2400" dirty="0">
                <a:solidFill>
                  <a:schemeClr val="tx2">
                    <a:lumMod val="50000"/>
                  </a:schemeClr>
                </a:solidFill>
              </a:rPr>
              <a:t> </a:t>
            </a:r>
            <a:r>
              <a:rPr lang="en-IN" sz="2000" dirty="0">
                <a:solidFill>
                  <a:schemeClr val="tx2">
                    <a:lumMod val="50000"/>
                  </a:schemeClr>
                </a:solidFill>
              </a:rPr>
              <a:t>–</a:t>
            </a:r>
            <a:r>
              <a:rPr lang="en-IN" sz="2400" dirty="0">
                <a:solidFill>
                  <a:schemeClr val="tx2">
                    <a:lumMod val="50000"/>
                  </a:schemeClr>
                </a:solidFill>
              </a:rPr>
              <a:t> </a:t>
            </a:r>
            <a:r>
              <a:rPr lang="en-IN" dirty="0">
                <a:solidFill>
                  <a:schemeClr val="tx2">
                    <a:lumMod val="50000"/>
                  </a:schemeClr>
                </a:solidFill>
              </a:rPr>
              <a:t>(unimportant).</a:t>
            </a:r>
          </a:p>
          <a:p>
            <a:pPr marL="285750" indent="-285750">
              <a:lnSpc>
                <a:spcPct val="150000"/>
              </a:lnSpc>
              <a:buFont typeface="Arial" panose="020B0604020202020204" pitchFamily="34" charset="0"/>
              <a:buChar char="•"/>
            </a:pPr>
            <a:r>
              <a:rPr lang="en-IN" sz="2000" dirty="0">
                <a:solidFill>
                  <a:schemeClr val="tx2">
                    <a:lumMod val="50000"/>
                  </a:schemeClr>
                </a:solidFill>
              </a:rPr>
              <a:t>Each column must have a unique name.</a:t>
            </a:r>
          </a:p>
        </p:txBody>
      </p:sp>
      <p:sp>
        <p:nvSpPr>
          <p:cNvPr id="3" name="Rectangle 2"/>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nvGraphicFramePr>
        <p:xfrm>
          <a:off x="1828006"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76390621-9771-42B2-82FC-CD55AE5B6707}"/>
              </a:ext>
            </a:extLst>
          </p:cNvPr>
          <p:cNvSpPr/>
          <p:nvPr/>
        </p:nvSpPr>
        <p:spPr>
          <a:xfrm>
            <a:off x="7247334" y="892187"/>
            <a:ext cx="4203576" cy="1015663"/>
          </a:xfrm>
          <a:prstGeom prst="rect">
            <a:avLst/>
          </a:prstGeom>
        </p:spPr>
        <p:txBody>
          <a:bodyPr wrap="square">
            <a:spAutoFit/>
          </a:bodyPr>
          <a:lstStyle/>
          <a:p>
            <a:r>
              <a:rPr lang="en-US" sz="2000" b="1" dirty="0">
                <a:solidFill>
                  <a:srgbClr val="006C86"/>
                </a:solidFill>
              </a:rPr>
              <a:t>Attribute</a:t>
            </a:r>
            <a:r>
              <a:rPr lang="en-US" sz="2000" dirty="0">
                <a:solidFill>
                  <a:srgbClr val="006C86"/>
                </a:solidFill>
              </a:rPr>
              <a:t> </a:t>
            </a:r>
            <a:r>
              <a:rPr lang="en-US" sz="2000" b="1" dirty="0">
                <a:solidFill>
                  <a:srgbClr val="006C86"/>
                </a:solidFill>
              </a:rPr>
              <a:t>domain</a:t>
            </a:r>
            <a:r>
              <a:rPr lang="en-US" sz="2000" dirty="0">
                <a:solidFill>
                  <a:srgbClr val="006C86"/>
                </a:solidFill>
              </a:rPr>
              <a:t> − Every attribute has some pre-defined datatypes, known as attribute domain.</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0191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872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spTree>
    <p:extLst>
      <p:ext uri="{BB962C8B-B14F-4D97-AF65-F5344CB8AC3E}">
        <p14:creationId xmlns:p14="http://schemas.microsoft.com/office/powerpoint/2010/main" val="4169567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8946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263207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3352800"/>
            <a:ext cx="8838049" cy="1107996"/>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159124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3" name="Rectangle 2"/>
          <p:cNvSpPr/>
          <p:nvPr/>
        </p:nvSpPr>
        <p:spPr>
          <a:xfrm>
            <a:off x="1752372" y="838200"/>
            <a:ext cx="8685669" cy="286232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31219889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88442695"/>
              </p:ext>
            </p:extLst>
          </p:nvPr>
        </p:nvGraphicFramePr>
        <p:xfrm>
          <a:off x="1676182" y="1371602"/>
          <a:ext cx="8838049" cy="2362623"/>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Column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190" marR="7619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190" marR="76190" marT="76200" marB="76200"/>
                </a:tc>
                <a:extLst>
                  <a:ext uri="{0D108BD9-81ED-4DB2-BD59-A6C34878D82A}">
                    <a16:rowId xmlns:a16="http://schemas.microsoft.com/office/drawing/2014/main" val="10003"/>
                  </a:ext>
                </a:extLst>
              </a:tr>
            </a:tbl>
          </a:graphicData>
        </a:graphic>
      </p:graphicFrame>
      <p:sp>
        <p:nvSpPr>
          <p:cNvPr id="8" name="Rectangle 7"/>
          <p:cNvSpPr/>
          <p:nvPr/>
        </p:nvSpPr>
        <p:spPr>
          <a:xfrm>
            <a:off x="1676182" y="4038600"/>
            <a:ext cx="8838049" cy="400110"/>
          </a:xfrm>
          <a:prstGeom prst="rect">
            <a:avLst/>
          </a:prstGeom>
          <a:solidFill>
            <a:schemeClr val="bg1"/>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94229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5651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Identifier Qualifiers</a:t>
            </a:r>
          </a:p>
        </p:txBody>
      </p:sp>
      <p:sp>
        <p:nvSpPr>
          <p:cNvPr id="2" name="Rectangle 1"/>
          <p:cNvSpPr/>
          <p:nvPr/>
        </p:nvSpPr>
        <p:spPr>
          <a:xfrm>
            <a:off x="1741487" y="762000"/>
            <a:ext cx="8685669"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4156084060"/>
              </p:ext>
            </p:extLst>
          </p:nvPr>
        </p:nvGraphicFramePr>
        <p:xfrm>
          <a:off x="1676182" y="1371600"/>
          <a:ext cx="8838049" cy="1524846"/>
        </p:xfrm>
        <a:graphic>
          <a:graphicData uri="http://schemas.openxmlformats.org/drawingml/2006/table">
            <a:tbl>
              <a:tblPr firstRow="1" bandRow="1">
                <a:tableStyleId>{7E9639D4-E3E2-4D34-9284-5A2195B3D0D7}</a:tableStyleId>
              </a:tblPr>
              <a:tblGrid>
                <a:gridCol w="2895223">
                  <a:extLst>
                    <a:ext uri="{9D8B030D-6E8A-4147-A177-3AD203B41FA5}">
                      <a16:colId xmlns:a16="http://schemas.microsoft.com/office/drawing/2014/main" val="20000"/>
                    </a:ext>
                  </a:extLst>
                </a:gridCol>
                <a:gridCol w="5942826">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Table Reference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table used in the statement to fetch the data.</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marL="0" algn="l" rtl="0" eaLnBrk="1" fontAlgn="t" latinLnBrk="0" hangingPunct="1"/>
                      <a:r>
                        <a:rPr kumimoji="0" lang="en-IN" sz="1600" kern="1200" dirty="0">
                          <a:solidFill>
                            <a:schemeClr val="tx1"/>
                          </a:solidFill>
                          <a:latin typeface="Liberation Mono"/>
                          <a:ea typeface="+mn-ea"/>
                          <a:cs typeface="+mn-cs"/>
                        </a:rPr>
                        <a:t>db_name.tbl_name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The table </a:t>
                      </a:r>
                      <a:r>
                        <a:rPr lang="en-IN" sz="1600" b="1" i="1" dirty="0">
                          <a:solidFill>
                            <a:schemeClr val="tx1"/>
                          </a:solidFill>
                          <a:effectLst/>
                          <a:latin typeface="Arial" panose="020B0604020202020204" pitchFamily="34" charset="0"/>
                          <a:cs typeface="Arial" panose="020B0604020202020204" pitchFamily="34" charset="0"/>
                        </a:rPr>
                        <a:t>tbl_name</a:t>
                      </a:r>
                      <a:r>
                        <a:rPr lang="en-IN" sz="1600" dirty="0">
                          <a:solidFill>
                            <a:schemeClr val="tx1"/>
                          </a:solidFill>
                          <a:effectLst/>
                          <a:latin typeface="Arial" panose="020B0604020202020204" pitchFamily="34" charset="0"/>
                          <a:cs typeface="Arial" panose="020B0604020202020204" pitchFamily="34" charset="0"/>
                        </a:rPr>
                        <a:t> from whichever database </a:t>
                      </a:r>
                      <a:r>
                        <a:rPr lang="en-IN" sz="1600" b="1" i="1" dirty="0">
                          <a:solidFill>
                            <a:schemeClr val="tx1"/>
                          </a:solidFill>
                          <a:effectLst/>
                          <a:latin typeface="Arial" panose="020B0604020202020204" pitchFamily="34" charset="0"/>
                          <a:cs typeface="Arial" panose="020B0604020202020204" pitchFamily="34" charset="0"/>
                        </a:rPr>
                        <a:t>db_name</a:t>
                      </a:r>
                      <a:r>
                        <a:rPr lang="en-IN" sz="1600" dirty="0">
                          <a:solidFill>
                            <a:schemeClr val="tx1"/>
                          </a:solidFill>
                          <a:effectLst/>
                          <a:latin typeface="Arial" panose="020B0604020202020204" pitchFamily="34" charset="0"/>
                          <a:cs typeface="Arial" panose="020B0604020202020204" pitchFamily="34" charset="0"/>
                        </a:rPr>
                        <a:t>.</a:t>
                      </a:r>
                    </a:p>
                  </a:txBody>
                  <a:tcPr marL="76190" marR="76190" marT="76200" marB="76200">
                    <a:solidFill>
                      <a:schemeClr val="bg1"/>
                    </a:solidFill>
                  </a:tcPr>
                </a:tc>
                <a:extLst>
                  <a:ext uri="{0D108BD9-81ED-4DB2-BD59-A6C34878D82A}">
                    <a16:rowId xmlns:a16="http://schemas.microsoft.com/office/drawing/2014/main" val="10002"/>
                  </a:ext>
                </a:extLst>
              </a:tr>
            </a:tbl>
          </a:graphicData>
        </a:graphic>
      </p:graphicFrame>
      <p:sp>
        <p:nvSpPr>
          <p:cNvPr id="8" name="Rectangle 7"/>
          <p:cNvSpPr/>
          <p:nvPr/>
        </p:nvSpPr>
        <p:spPr>
          <a:xfrm>
            <a:off x="1676182" y="3200400"/>
            <a:ext cx="8838049"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882487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514273" y="3200400"/>
            <a:ext cx="7161868" cy="816890"/>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spTree>
    <p:extLst>
      <p:ext uri="{BB962C8B-B14F-4D97-AF65-F5344CB8AC3E}">
        <p14:creationId xmlns:p14="http://schemas.microsoft.com/office/powerpoint/2010/main" val="390875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676183" y="663714"/>
            <a:ext cx="284528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5257115" y="740658"/>
            <a:ext cx="5257116" cy="400110"/>
          </a:xfrm>
          <a:prstGeom prst="rect">
            <a:avLst/>
          </a:prstGeom>
          <a:solidFill>
            <a:schemeClr val="bg1"/>
          </a:solidFill>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676182" y="4819473"/>
            <a:ext cx="8809355" cy="1200329"/>
          </a:xfrm>
          <a:prstGeom prst="rect">
            <a:avLst/>
          </a:prstGeom>
          <a:solidFill>
            <a:schemeClr val="bg1"/>
          </a:solidFill>
        </p:spPr>
        <p:txBody>
          <a:bodyPr wrap="square">
            <a:spAutoFit/>
          </a:bodyPr>
          <a:lstStyle/>
          <a:p>
            <a:pPr algn="just"/>
            <a:r>
              <a:rPr lang="en-IN" dirty="0"/>
              <a:t>The </a:t>
            </a:r>
            <a:r>
              <a:rPr lang="en-IN" b="1" dirty="0"/>
              <a:t>ALL</a:t>
            </a:r>
            <a:r>
              <a:rPr lang="en-IN" dirty="0"/>
              <a:t> and </a:t>
            </a:r>
            <a:r>
              <a:rPr lang="en-IN" b="1" dirty="0"/>
              <a:t>DISTINCT</a:t>
            </a:r>
            <a:r>
              <a:rPr lang="en-IN" dirty="0"/>
              <a:t> modifiers specify whether duplicate rows should be returned. ALL (the </a:t>
            </a:r>
            <a:r>
              <a:rPr lang="en-IN" b="1" dirty="0"/>
              <a:t>default</a:t>
            </a:r>
            <a:r>
              <a:rPr lang="en-IN" dirty="0"/>
              <a:t>) specifies that all matching rows should be returned, including duplicates. </a:t>
            </a:r>
            <a:r>
              <a:rPr lang="en-IN" b="1" dirty="0"/>
              <a:t>DISTINCT</a:t>
            </a:r>
            <a:r>
              <a:rPr lang="en-IN" dirty="0"/>
              <a:t> specifies removal of duplicate rows from the result set. It is an error to specify both modifiers. </a:t>
            </a:r>
            <a:r>
              <a:rPr lang="en-IN" b="1" dirty="0"/>
              <a:t>DISTINCTROW</a:t>
            </a:r>
            <a:r>
              <a:rPr lang="en-IN" dirty="0"/>
              <a:t> is a synonym for </a:t>
            </a:r>
            <a:r>
              <a:rPr lang="en-IN" b="1" dirty="0"/>
              <a:t>DISTINCT</a:t>
            </a:r>
            <a:r>
              <a:rPr lang="en-IN" dirty="0"/>
              <a:t>.</a:t>
            </a:r>
          </a:p>
        </p:txBody>
      </p:sp>
      <p:sp>
        <p:nvSpPr>
          <p:cNvPr id="8" name="Rectangle 7"/>
          <p:cNvSpPr/>
          <p:nvPr/>
        </p:nvSpPr>
        <p:spPr>
          <a:xfrm>
            <a:off x="1685162"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a:t>
            </a:r>
            <a:r>
              <a:rPr lang="en-US" sz="2000" b="1" i="1" dirty="0">
                <a:solidFill>
                  <a:srgbClr val="0077AA"/>
                </a:solidFill>
                <a:latin typeface="Liberation Mono"/>
              </a:rPr>
              <a:t>A</a:t>
            </a:r>
            <a:r>
              <a:rPr lang="en-US" sz="2000" i="1"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i="1" baseline="-25000" dirty="0">
                <a:solidFill>
                  <a:srgbClr val="0077AA"/>
                </a:solidFill>
                <a:latin typeface="Liberation Mono"/>
              </a:rPr>
              <a:t>2</a:t>
            </a:r>
            <a:r>
              <a:rPr lang="en-US" sz="2000" dirty="0">
                <a:solidFill>
                  <a:srgbClr val="0077AA"/>
                </a:solidFill>
                <a:latin typeface="Liberation Mono"/>
              </a:rPr>
              <a:t> [ [as] alias_name], expressions [ [as] alias_name],... from &lt;r&gt; [as] alias_name]</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1752372" y="3897870"/>
            <a:ext cx="8685669"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1451736" y="1000108"/>
            <a:ext cx="8833924" cy="830997"/>
          </a:xfrm>
          <a:prstGeom prst="rect">
            <a:avLst/>
          </a:prstGeom>
          <a:solidFill>
            <a:schemeClr val="bg1"/>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In the select list of a query, a quoted column alias can be specified using </a:t>
            </a:r>
            <a:r>
              <a:rPr lang="en-IN" sz="2400" b="1" i="1" dirty="0">
                <a:solidFill>
                  <a:srgbClr val="0070C0"/>
                </a:solidFill>
                <a:latin typeface="Segoe UI Light" panose="020B0502040204020203" pitchFamily="34" charset="0"/>
                <a:cs typeface="Segoe UI Light" panose="020B0502040204020203" pitchFamily="34" charset="0"/>
              </a:rPr>
              <a:t>identifier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or </a:t>
            </a:r>
            <a:r>
              <a:rPr lang="en-IN" sz="2400" b="1" i="1" dirty="0">
                <a:solidFill>
                  <a:srgbClr val="0070C0"/>
                </a:solidFill>
                <a:latin typeface="Segoe UI Light" panose="020B0502040204020203" pitchFamily="34" charset="0"/>
                <a:cs typeface="Segoe UI Light" panose="020B0502040204020203" pitchFamily="34" charset="0"/>
              </a:rPr>
              <a:t>string quoting </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or</a:t>
            </a:r>
            <a:r>
              <a:rPr lang="en-IN" sz="2400" b="1" dirty="0">
                <a:solidFill>
                  <a:srgbClr val="0070C0"/>
                </a:solidFill>
                <a:latin typeface="Segoe UI Light" panose="020B0502040204020203" pitchFamily="34" charset="0"/>
                <a:cs typeface="Segoe UI Light" panose="020B0502040204020203" pitchFamily="34" charset="0"/>
              </a:rPr>
              <a:t> " )</a:t>
            </a:r>
            <a:r>
              <a:rPr lang="en-IN" sz="2400" dirty="0">
                <a:solidFill>
                  <a:srgbClr val="0070C0"/>
                </a:solidFill>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236767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1717120" y="1917680"/>
            <a:ext cx="8750975" cy="341632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658556" y="753070"/>
            <a:ext cx="8868104"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2022580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676182" y="1813173"/>
            <a:ext cx="8838049"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625323" y="137160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4" name="Rectangle 3"/>
          <p:cNvSpPr/>
          <p:nvPr/>
        </p:nvSpPr>
        <p:spPr>
          <a:xfrm>
            <a:off x="1676182" y="2575173"/>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4696363"/>
            <a:ext cx="8750975"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599945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12" name="Rectangle 11"/>
          <p:cNvSpPr/>
          <p:nvPr/>
        </p:nvSpPr>
        <p:spPr>
          <a:xfrm>
            <a:off x="1625323" y="1428690"/>
            <a:ext cx="195561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ALIAS</a:t>
            </a:r>
          </a:p>
        </p:txBody>
      </p:sp>
      <p:sp>
        <p:nvSpPr>
          <p:cNvPr id="6" name="Rectangle 5"/>
          <p:cNvSpPr/>
          <p:nvPr/>
        </p:nvSpPr>
        <p:spPr>
          <a:xfrm>
            <a:off x="1741487" y="762002"/>
            <a:ext cx="868566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676182" y="1981200"/>
            <a:ext cx="8750975" cy="707886"/>
          </a:xfrm>
          <a:prstGeom prst="rect">
            <a:avLst/>
          </a:prstGeom>
          <a:solidFill>
            <a:schemeClr val="bg1"/>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1594612" y="3571876"/>
            <a:ext cx="9501254" cy="707886"/>
          </a:xfrm>
          <a:prstGeom prst="rect">
            <a:avLst/>
          </a:prstGeom>
          <a:solidFill>
            <a:schemeClr val="bg1"/>
          </a:solidFill>
        </p:spPr>
        <p:txBody>
          <a:bodyPr wrap="square">
            <a:spAutoFit/>
          </a:bodyPr>
          <a:lstStyle/>
          <a:p>
            <a:pPr latinLnBrk="1"/>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inherit"/>
              </a:rPr>
              <a:t> </a:t>
            </a:r>
            <a:r>
              <a:rPr lang="en-IN" sz="2000" dirty="0">
                <a:latin typeface="Liberation Mono"/>
              </a:rPr>
              <a:t>orderNumber</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latin typeface="inherit"/>
              </a:rPr>
              <a:t>SUM</a:t>
            </a:r>
            <a:r>
              <a:rPr lang="en-IN" sz="2000" dirty="0">
                <a:latin typeface="Liberation Mono"/>
              </a:rPr>
              <a:t>(price</a:t>
            </a:r>
            <a:r>
              <a:rPr lang="en-IN" sz="2000" dirty="0">
                <a:latin typeface="inherit"/>
              </a:rPr>
              <a:t> </a:t>
            </a:r>
            <a:r>
              <a:rPr lang="en-IN" sz="2000" dirty="0">
                <a:latin typeface="Liberation Mono"/>
              </a:rPr>
              <a:t>*</a:t>
            </a:r>
            <a:r>
              <a:rPr lang="en-IN" sz="2000" dirty="0">
                <a:latin typeface="inherit"/>
              </a:rPr>
              <a:t> </a:t>
            </a:r>
            <a:r>
              <a:rPr lang="en-IN" sz="2000" dirty="0">
                <a:latin typeface="Liberation Mono"/>
              </a:rPr>
              <a:t>quantity)</a:t>
            </a:r>
            <a:r>
              <a:rPr lang="en-IN" sz="2000" dirty="0">
                <a:latin typeface="inherit"/>
              </a:rPr>
              <a:t> </a:t>
            </a:r>
            <a:r>
              <a:rPr lang="en-IN" sz="2000" dirty="0">
                <a:latin typeface="Liberation Mono"/>
              </a:rPr>
              <a:t>total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inherit"/>
              </a:rPr>
              <a:t> </a:t>
            </a:r>
            <a:r>
              <a:rPr lang="en-IN" sz="2000" dirty="0">
                <a:latin typeface="Liberation Mono"/>
              </a:rPr>
              <a:t>orderdetails </a:t>
            </a:r>
            <a:r>
              <a:rPr lang="en-IN" sz="2000" dirty="0">
                <a:solidFill>
                  <a:srgbClr val="0077AA"/>
                </a:solidFill>
                <a:latin typeface="Arial" panose="020B0604020202020204" pitchFamily="34" charset="0"/>
                <a:ea typeface="Times New Roman" panose="02020603050405020304" pitchFamily="18" charset="0"/>
              </a:rPr>
              <a:t>GROUP</a:t>
            </a:r>
            <a:r>
              <a:rPr lang="en-IN" sz="2000" dirty="0">
                <a:latin typeface="inherit"/>
              </a:rPr>
              <a:t> </a:t>
            </a:r>
            <a:r>
              <a:rPr lang="en-IN" sz="2000" dirty="0">
                <a:solidFill>
                  <a:srgbClr val="0077AA"/>
                </a:solidFill>
                <a:latin typeface="Arial" panose="020B0604020202020204" pitchFamily="34" charset="0"/>
                <a:ea typeface="Times New Roman" panose="02020603050405020304" pitchFamily="18" charset="0"/>
              </a:rPr>
              <a:t>BY</a:t>
            </a:r>
            <a:r>
              <a:rPr lang="en-IN" sz="2000" dirty="0">
                <a:latin typeface="inherit"/>
              </a:rPr>
              <a:t> </a:t>
            </a:r>
            <a:r>
              <a:rPr lang="en-IN" sz="2000" dirty="0">
                <a:latin typeface="Liberation Mono"/>
              </a:rPr>
              <a:t>`</a:t>
            </a:r>
            <a:r>
              <a:rPr lang="en-IN" sz="2000" dirty="0">
                <a:latin typeface="inherit"/>
              </a:rPr>
              <a:t>Order no</a:t>
            </a:r>
            <a:r>
              <a:rPr lang="en-IN" sz="2000" dirty="0">
                <a:latin typeface="Liberation Mono"/>
              </a:rPr>
              <a:t>.` </a:t>
            </a:r>
            <a:r>
              <a:rPr lang="en-IN" sz="2000" dirty="0">
                <a:solidFill>
                  <a:srgbClr val="0077AA"/>
                </a:solidFill>
                <a:latin typeface="Arial" panose="020B0604020202020204" pitchFamily="34" charset="0"/>
                <a:ea typeface="Times New Roman" panose="02020603050405020304" pitchFamily="18" charset="0"/>
              </a:rPr>
              <a:t>HAVING</a:t>
            </a:r>
            <a:r>
              <a:rPr lang="en-IN" sz="2000" dirty="0">
                <a:latin typeface="inherit"/>
              </a:rPr>
              <a:t> </a:t>
            </a:r>
            <a:r>
              <a:rPr lang="en-IN" sz="2000" dirty="0">
                <a:latin typeface="Liberation Mono"/>
              </a:rPr>
              <a:t>total</a:t>
            </a:r>
            <a:r>
              <a:rPr lang="en-IN" sz="2000" dirty="0">
                <a:latin typeface="inherit"/>
              </a:rPr>
              <a:t> &gt; </a:t>
            </a:r>
            <a:r>
              <a:rPr lang="en-IN" sz="2000" dirty="0">
                <a:latin typeface="Liberation Mono"/>
              </a:rPr>
              <a:t>60000;</a:t>
            </a:r>
          </a:p>
        </p:txBody>
      </p:sp>
    </p:spTree>
    <p:extLst>
      <p:ext uri="{BB962C8B-B14F-4D97-AF65-F5344CB8AC3E}">
        <p14:creationId xmlns:p14="http://schemas.microsoft.com/office/powerpoint/2010/main" val="91742774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Tree>
    <p:extLst>
      <p:ext uri="{BB962C8B-B14F-4D97-AF65-F5344CB8AC3E}">
        <p14:creationId xmlns:p14="http://schemas.microsoft.com/office/powerpoint/2010/main" val="2335370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169495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1828562" y="3581400"/>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1828562" y="130314"/>
            <a:ext cx="8533289" cy="707886"/>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3580935" y="3124200"/>
            <a:ext cx="5180925"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1828562" y="4388383"/>
            <a:ext cx="8533289" cy="1179169"/>
          </a:xfrm>
          <a:prstGeom prst="rect">
            <a:avLst/>
          </a:prstGeom>
          <a:solidFill>
            <a:schemeClr val="bg1"/>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676182" y="5613266"/>
            <a:ext cx="8838049" cy="707886"/>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676182" y="944289"/>
            <a:ext cx="8761859" cy="707886"/>
          </a:xfrm>
          <a:prstGeom prst="rect">
            <a:avLst/>
          </a:prstGeom>
        </p:spPr>
        <p:txBody>
          <a:bodyPr wrap="square">
            <a:spAutoFit/>
          </a:bodyPr>
          <a:lstStyle/>
          <a:p>
            <a:pPr algn="just"/>
            <a:r>
              <a:rPr lang="en-IN" sz="2000" dirty="0"/>
              <a:t>The </a:t>
            </a:r>
            <a:r>
              <a:rPr lang="en-IN" sz="2000" i="1" dirty="0"/>
              <a:t>ISNULL()</a:t>
            </a:r>
            <a:r>
              <a:rPr lang="en-IN" sz="2000" dirty="0"/>
              <a:t>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1752372" y="1721401"/>
            <a:ext cx="7995962" cy="440781"/>
          </a:xfrm>
          <a:prstGeom prst="rect">
            <a:avLst/>
          </a:prstGeom>
        </p:spPr>
      </p:pic>
    </p:spTree>
    <p:extLst>
      <p:ext uri="{BB962C8B-B14F-4D97-AF65-F5344CB8AC3E}">
        <p14:creationId xmlns:p14="http://schemas.microsoft.com/office/powerpoint/2010/main" val="1057184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1806" y="914401"/>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1751806" y="2260030"/>
            <a:ext cx="8686800" cy="120032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206" y="1"/>
            <a:ext cx="9144000" cy="646331"/>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What is Relation and Relationship?</a:t>
            </a:r>
            <a:r>
              <a:rPr lang="en-US" sz="3600" dirty="0">
                <a:latin typeface="Arial" pitchFamily="34" charset="0"/>
                <a:cs typeface="Arial" pitchFamily="34" charset="0"/>
              </a:rPr>
              <a:t> </a:t>
            </a:r>
            <a:r>
              <a:rPr lang="en-IN" sz="3600" dirty="0"/>
              <a:t> </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66050" y="3915054"/>
            <a:ext cx="5410200" cy="954107"/>
          </a:xfrm>
          <a:prstGeom prst="rect">
            <a:avLst/>
          </a:prstGeom>
          <a:no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
        <p:nvSpPr>
          <p:cNvPr id="7" name="Rectangle 6"/>
          <p:cNvSpPr/>
          <p:nvPr/>
        </p:nvSpPr>
        <p:spPr>
          <a:xfrm>
            <a:off x="1737488" y="5374957"/>
            <a:ext cx="8715436" cy="646331"/>
          </a:xfrm>
          <a:prstGeom prst="rect">
            <a:avLst/>
          </a:prstGeom>
        </p:spPr>
        <p:txBody>
          <a:bodyPr wrap="square">
            <a:spAutoFit/>
          </a:bodyPr>
          <a:lstStyle/>
          <a:p>
            <a:pPr marL="342900" indent="-342900">
              <a:buFont typeface="Arial" pitchFamily="34" charset="0"/>
              <a:buChar char="•"/>
            </a:pPr>
            <a:r>
              <a:rPr lang="en-US" b="1" dirty="0">
                <a:solidFill>
                  <a:srgbClr val="006C86"/>
                </a:solidFill>
              </a:rPr>
              <a:t>Table -</a:t>
            </a:r>
            <a:r>
              <a:rPr lang="en-US" dirty="0">
                <a:solidFill>
                  <a:srgbClr val="006C86"/>
                </a:solidFill>
              </a:rPr>
              <a:t> The physical instantiation of a relation in the database schema.</a:t>
            </a:r>
          </a:p>
          <a:p>
            <a:pPr marL="342900" indent="-342900">
              <a:buFont typeface="Arial" pitchFamily="34" charset="0"/>
              <a:buChar char="•"/>
            </a:pPr>
            <a:r>
              <a:rPr lang="en-US" b="1" dirty="0">
                <a:solidFill>
                  <a:srgbClr val="006C86"/>
                </a:solidFill>
              </a:rPr>
              <a:t>Relation</a:t>
            </a:r>
            <a:r>
              <a:rPr lang="en-US" dirty="0">
                <a:solidFill>
                  <a:srgbClr val="006C86"/>
                </a:solidFill>
              </a:rPr>
              <a:t> </a:t>
            </a:r>
            <a:r>
              <a:rPr lang="en-US" b="1" dirty="0">
                <a:solidFill>
                  <a:srgbClr val="006C86"/>
                </a:solidFill>
              </a:rPr>
              <a:t> -</a:t>
            </a:r>
            <a:r>
              <a:rPr lang="en-US" dirty="0">
                <a:solidFill>
                  <a:srgbClr val="006C86"/>
                </a:solidFill>
              </a:rPr>
              <a:t> A logical construct that organizes data into rows and columns.</a:t>
            </a:r>
          </a:p>
        </p:txBody>
      </p:sp>
      <p:sp>
        <p:nvSpPr>
          <p:cNvPr id="8" name="Rectangle 7"/>
          <p:cNvSpPr/>
          <p:nvPr/>
        </p:nvSpPr>
        <p:spPr>
          <a:xfrm>
            <a:off x="7967414" y="4161275"/>
            <a:ext cx="3357554" cy="707886"/>
          </a:xfrm>
          <a:prstGeom prst="rect">
            <a:avLst/>
          </a:prstGeom>
        </p:spPr>
        <p:txBody>
          <a:bodyPr wrap="square">
            <a:spAutoFit/>
          </a:bodyPr>
          <a:lstStyle/>
          <a:p>
            <a:r>
              <a:rPr lang="en-US" sz="2000" dirty="0"/>
              <a:t>Foreign Key is also know as </a:t>
            </a:r>
            <a:r>
              <a:rPr lang="en-US" sz="2000" dirty="0">
                <a:solidFill>
                  <a:srgbClr val="006C86"/>
                </a:solidFill>
              </a:rPr>
              <a:t>Reference/Referential key.</a:t>
            </a:r>
          </a:p>
        </p:txBody>
      </p:sp>
    </p:spTree>
    <p:extLst>
      <p:ext uri="{BB962C8B-B14F-4D97-AF65-F5344CB8AC3E}">
        <p14:creationId xmlns:p14="http://schemas.microsoft.com/office/powerpoint/2010/main" val="6760827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47974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665298" y="4953002"/>
            <a:ext cx="8859818"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88882" y="680592"/>
            <a:ext cx="8838048" cy="830997"/>
          </a:xfrm>
          <a:prstGeom prst="rect">
            <a:avLst/>
          </a:prstGeom>
          <a:solidFill>
            <a:schemeClr val="bg1"/>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676182" y="2695309"/>
            <a:ext cx="8825349"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163003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4" name="Rectangle 3"/>
          <p:cNvSpPr/>
          <p:nvPr/>
        </p:nvSpPr>
        <p:spPr>
          <a:xfrm>
            <a:off x="1676182" y="1349516"/>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676182" y="703183"/>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583666" y="2356591"/>
            <a:ext cx="9023082"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15243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910743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nvGraphicFramePr>
        <p:xfrm>
          <a:off x="1676182" y="596900"/>
          <a:ext cx="8838049" cy="5794782"/>
        </p:xfrm>
        <a:graphic>
          <a:graphicData uri="http://schemas.openxmlformats.org/drawingml/2006/table">
            <a:tbl>
              <a:tblPr>
                <a:tableStyleId>{616DA210-FB5B-4158-B5E0-FEB733F419BA}</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405667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BETWEEN ... AND ...</a:t>
            </a:r>
          </a:p>
        </p:txBody>
      </p:sp>
      <p:sp>
        <p:nvSpPr>
          <p:cNvPr id="12" name="Rectangle 11"/>
          <p:cNvSpPr/>
          <p:nvPr/>
        </p:nvSpPr>
        <p:spPr>
          <a:xfrm>
            <a:off x="1625323" y="1581090"/>
            <a:ext cx="4165125"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Comparison </a:t>
            </a:r>
            <a:r>
              <a:rPr lang="en-IN" sz="2000" b="1" i="1" dirty="0">
                <a:latin typeface="Arial" pitchFamily="34" charset="0"/>
                <a:cs typeface="Arial" pitchFamily="34" charset="0"/>
              </a:rPr>
              <a:t>BETWEEN ... AND ...</a:t>
            </a:r>
            <a:endParaRPr lang="en-IN" sz="2000" dirty="0">
              <a:latin typeface="Arial" panose="020B0604020202020204" pitchFamily="34" charset="0"/>
              <a:cs typeface="Arial" panose="020B0604020202020204" pitchFamily="34" charset="0"/>
            </a:endParaRPr>
          </a:p>
        </p:txBody>
      </p:sp>
      <p:sp>
        <p:nvSpPr>
          <p:cNvPr id="6" name="Rectangle 5"/>
          <p:cNvSpPr/>
          <p:nvPr/>
        </p:nvSpPr>
        <p:spPr>
          <a:xfrm>
            <a:off x="94414" y="142852"/>
            <a:ext cx="6411636" cy="461665"/>
          </a:xfrm>
          <a:prstGeom prst="rect">
            <a:avLst/>
          </a:prstGeom>
        </p:spPr>
        <p:txBody>
          <a:bodyPr wrap="square">
            <a:spAutoFit/>
          </a:bodyPr>
          <a:lstStyle/>
          <a:p>
            <a:r>
              <a:rPr lang="en-IN" sz="2400" b="1" i="1" dirty="0">
                <a:solidFill>
                  <a:srgbClr val="FFC000"/>
                </a:solidFill>
              </a:rPr>
              <a:t>Check whether a value is within a range of values</a:t>
            </a:r>
          </a:p>
        </p:txBody>
      </p:sp>
      <p:pic>
        <p:nvPicPr>
          <p:cNvPr id="4" name="Picture 3"/>
          <p:cNvPicPr>
            <a:picLocks noChangeAspect="1"/>
          </p:cNvPicPr>
          <p:nvPr/>
        </p:nvPicPr>
        <p:blipFill>
          <a:blip r:embed="rId2" cstate="print"/>
          <a:stretch>
            <a:fillRect/>
          </a:stretch>
        </p:blipFill>
        <p:spPr>
          <a:xfrm>
            <a:off x="1626012" y="2374647"/>
            <a:ext cx="7552332" cy="341607"/>
          </a:xfrm>
          <a:prstGeom prst="rect">
            <a:avLst/>
          </a:prstGeom>
        </p:spPr>
      </p:pic>
      <p:pic>
        <p:nvPicPr>
          <p:cNvPr id="7" name="Picture 6"/>
          <p:cNvPicPr>
            <a:picLocks noChangeAspect="1"/>
          </p:cNvPicPr>
          <p:nvPr/>
        </p:nvPicPr>
        <p:blipFill>
          <a:blip r:embed="rId3" cstate="print"/>
          <a:stretch>
            <a:fillRect/>
          </a:stretch>
        </p:blipFill>
        <p:spPr>
          <a:xfrm>
            <a:off x="1622407" y="2923711"/>
            <a:ext cx="7567512" cy="371972"/>
          </a:xfrm>
          <a:prstGeom prst="rect">
            <a:avLst/>
          </a:prstGeom>
        </p:spPr>
      </p:pic>
      <p:sp>
        <p:nvSpPr>
          <p:cNvPr id="2" name="Rectangle 1"/>
          <p:cNvSpPr/>
          <p:nvPr/>
        </p:nvSpPr>
        <p:spPr>
          <a:xfrm>
            <a:off x="1622407" y="728989"/>
            <a:ext cx="8915482"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 </a:t>
            </a:r>
            <a:r>
              <a:rPr lang="en-IN" sz="2000">
                <a:solidFill>
                  <a:srgbClr val="006C86"/>
                </a:solidFill>
                <a:latin typeface="Arial" panose="020B0604020202020204" pitchFamily="34" charset="0"/>
                <a:cs typeface="Arial" panose="020B0604020202020204" pitchFamily="34" charset="0"/>
              </a:rPr>
              <a:t>If not will, return 0 (False)</a:t>
            </a:r>
            <a:endParaRPr lang="en-IN" sz="2000" dirty="0">
              <a:solidFill>
                <a:srgbClr val="006C86"/>
              </a:solidFill>
              <a:latin typeface="Arial" panose="020B0604020202020204" pitchFamily="34" charset="0"/>
              <a:cs typeface="Arial" panose="020B0604020202020204" pitchFamily="34" charset="0"/>
            </a:endParaRPr>
          </a:p>
        </p:txBody>
      </p:sp>
      <p:sp>
        <p:nvSpPr>
          <p:cNvPr id="5" name="Rectangle 4"/>
          <p:cNvSpPr/>
          <p:nvPr/>
        </p:nvSpPr>
        <p:spPr>
          <a:xfrm>
            <a:off x="6187047" y="1501914"/>
            <a:ext cx="4337315"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39870325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5895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1614438" y="857073"/>
            <a:ext cx="8888910"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1614438" y="2477871"/>
            <a:ext cx="8888910" cy="646331"/>
          </a:xfrm>
          <a:prstGeom prst="rect">
            <a:avLst/>
          </a:prstGeom>
          <a:solidFill>
            <a:schemeClr val="bg1"/>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1523801" y="3429000"/>
            <a:ext cx="906662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0033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1039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IFNULL function</a:t>
            </a:r>
          </a:p>
        </p:txBody>
      </p:sp>
      <p:sp>
        <p:nvSpPr>
          <p:cNvPr id="2" name="Rectangle 1"/>
          <p:cNvSpPr/>
          <p:nvPr/>
        </p:nvSpPr>
        <p:spPr>
          <a:xfrm>
            <a:off x="1625322" y="1371602"/>
            <a:ext cx="8888910"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510184"/>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1676182" y="3048002"/>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259599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12" name="Rectangle 11"/>
          <p:cNvSpPr/>
          <p:nvPr/>
        </p:nvSpPr>
        <p:spPr>
          <a:xfrm>
            <a:off x="1625323" y="819090"/>
            <a:ext cx="1498472"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IF function</a:t>
            </a:r>
          </a:p>
        </p:txBody>
      </p:sp>
      <p:sp>
        <p:nvSpPr>
          <p:cNvPr id="2" name="Rectangle 1"/>
          <p:cNvSpPr/>
          <p:nvPr/>
        </p:nvSpPr>
        <p:spPr>
          <a:xfrm>
            <a:off x="1625322" y="1371602"/>
            <a:ext cx="8888910"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676183" y="2240578"/>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676182" y="2819402"/>
            <a:ext cx="8838049"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248388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14401"/>
            <a:ext cx="8685669"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1752372" y="2895602"/>
            <a:ext cx="8685669"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Database</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9295190" y="6441743"/>
          <a:ext cx="1205395" cy="370840"/>
        </p:xfrm>
        <a:graphic>
          <a:graphicData uri="http://schemas.openxmlformats.org/drawingml/2006/table">
            <a:tbl>
              <a:tblPr firstRow="1" bandRow="1">
                <a:tableStyleId>{5C22544A-7EE6-4342-B048-85BDC9FD1C3A}</a:tableStyleId>
              </a:tblPr>
              <a:tblGrid>
                <a:gridCol w="1205395">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158" y="3733802"/>
            <a:ext cx="3816226" cy="282105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NULLIF function</a:t>
            </a:r>
          </a:p>
        </p:txBody>
      </p:sp>
      <p:sp>
        <p:nvSpPr>
          <p:cNvPr id="2" name="Rectangle 1"/>
          <p:cNvSpPr/>
          <p:nvPr/>
        </p:nvSpPr>
        <p:spPr>
          <a:xfrm>
            <a:off x="1625322" y="1371600"/>
            <a:ext cx="8888910"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1981200"/>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676182" y="2514600"/>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615291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676183" y="3200402"/>
            <a:ext cx="8838048"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643392" y="4098718"/>
            <a:ext cx="8838048"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237495811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12" name="Rectangle 11"/>
          <p:cNvSpPr/>
          <p:nvPr/>
        </p:nvSpPr>
        <p:spPr>
          <a:xfrm>
            <a:off x="1625323" y="819090"/>
            <a:ext cx="2184183"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CASE function</a:t>
            </a:r>
          </a:p>
        </p:txBody>
      </p:sp>
      <p:sp>
        <p:nvSpPr>
          <p:cNvPr id="2" name="Rectangle 1"/>
          <p:cNvSpPr/>
          <p:nvPr/>
        </p:nvSpPr>
        <p:spPr>
          <a:xfrm>
            <a:off x="1625322" y="1371602"/>
            <a:ext cx="8888910"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676183" y="2209802"/>
            <a:ext cx="8838048"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625321" y="3124202"/>
            <a:ext cx="883804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109628645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1676182" y="4079811"/>
            <a:ext cx="8838049" cy="1635191"/>
          </a:xfrm>
          <a:prstGeom prst="rect">
            <a:avLst/>
          </a:prstGeom>
          <a:solidFill>
            <a:schemeClr val="bg1"/>
          </a:solidFill>
        </p:spPr>
        <p:txBody>
          <a:bodyPr wrap="square">
            <a:spAutoFit/>
          </a:bodyPr>
          <a:lstStyle/>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676182" y="193610"/>
            <a:ext cx="8838049" cy="1635191"/>
          </a:xfrm>
          <a:prstGeom prst="rect">
            <a:avLst/>
          </a:prstGeom>
          <a:solidFill>
            <a:schemeClr val="bg1"/>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676182" y="3059026"/>
            <a:ext cx="8838049"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0098090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19634636"/>
              </p:ext>
            </p:extLst>
          </p:nvPr>
        </p:nvGraphicFramePr>
        <p:xfrm>
          <a:off x="1676182" y="259588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cstate="print"/>
          <a:stretch>
            <a:fillRect/>
          </a:stretch>
        </p:blipFill>
        <p:spPr>
          <a:xfrm>
            <a:off x="1676183" y="5729306"/>
            <a:ext cx="5361877" cy="342900"/>
          </a:xfrm>
          <a:prstGeom prst="rect">
            <a:avLst/>
          </a:prstGeom>
        </p:spPr>
      </p:pic>
      <p:pic>
        <p:nvPicPr>
          <p:cNvPr id="7" name="Picture 6"/>
          <p:cNvPicPr>
            <a:picLocks noChangeAspect="1"/>
          </p:cNvPicPr>
          <p:nvPr/>
        </p:nvPicPr>
        <p:blipFill>
          <a:blip r:embed="rId3" cstate="print"/>
          <a:stretch>
            <a:fillRect/>
          </a:stretch>
        </p:blipFill>
        <p:spPr>
          <a:xfrm>
            <a:off x="1752372" y="6215084"/>
            <a:ext cx="4628547" cy="285750"/>
          </a:xfrm>
          <a:prstGeom prst="rect">
            <a:avLst/>
          </a:prstGeom>
        </p:spPr>
      </p:pic>
    </p:spTree>
    <p:extLst>
      <p:ext uri="{BB962C8B-B14F-4D97-AF65-F5344CB8AC3E}">
        <p14:creationId xmlns:p14="http://schemas.microsoft.com/office/powerpoint/2010/main" val="3770038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354352404"/>
              </p:ext>
            </p:extLst>
          </p:nvPr>
        </p:nvGraphicFramePr>
        <p:xfrm>
          <a:off x="1676182" y="2555240"/>
          <a:ext cx="8838050" cy="148336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Logical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AND, &amp;&amp;</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Logical AND  e.g. </a:t>
                      </a:r>
                      <a:r>
                        <a:rPr lang="en-IN" sz="1600" dirty="0">
                          <a:solidFill>
                            <a:srgbClr val="00B0F0"/>
                          </a:solidFill>
                          <a:latin typeface="Arial" panose="020B0604020202020204" pitchFamily="34" charset="0"/>
                          <a:cs typeface="Arial" panose="020B0604020202020204" pitchFamily="34" charset="0"/>
                        </a:rPr>
                        <a:t>SELECT 1 AND 1;</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OR,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Logical OR    e.g. </a:t>
                      </a:r>
                      <a:r>
                        <a:rPr lang="en-IN" sz="1600" dirty="0">
                          <a:solidFill>
                            <a:srgbClr val="00B0F0"/>
                          </a:solidFill>
                          <a:latin typeface="Arial" panose="020B0604020202020204" pitchFamily="34" charset="0"/>
                          <a:cs typeface="Arial" panose="020B0604020202020204" pitchFamily="34" charset="0"/>
                        </a:rPr>
                        <a:t>SELECT 1 OR 1;</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a:t>
                      </a:r>
                    </a:p>
                  </a:txBody>
                  <a:tcPr marL="91428" marR="91428"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Negates </a:t>
                      </a:r>
                      <a:r>
                        <a:rPr lang="en-IN" sz="1600">
                          <a:solidFill>
                            <a:schemeClr val="tx1"/>
                          </a:solidFill>
                          <a:latin typeface="Arial" panose="020B0604020202020204" pitchFamily="34" charset="0"/>
                          <a:cs typeface="Arial" panose="020B0604020202020204" pitchFamily="34" charset="0"/>
                        </a:rPr>
                        <a:t>value e.g. </a:t>
                      </a:r>
                      <a:r>
                        <a:rPr lang="en-IN" sz="1600" dirty="0">
                          <a:solidFill>
                            <a:srgbClr val="00B0F0"/>
                          </a:solidFill>
                          <a:latin typeface="Arial" panose="020B0604020202020204" pitchFamily="34" charset="0"/>
                          <a:cs typeface="Arial" panose="020B0604020202020204" pitchFamily="34" charset="0"/>
                        </a:rPr>
                        <a:t>SELECT NOT 1;</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676182" y="4217077"/>
            <a:ext cx="8838049"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35834386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978819176"/>
              </p:ext>
            </p:extLst>
          </p:nvPr>
        </p:nvGraphicFramePr>
        <p:xfrm>
          <a:off x="1676182" y="2819400"/>
          <a:ext cx="8838049" cy="3048000"/>
        </p:xfrm>
        <a:graphic>
          <a:graphicData uri="http://schemas.openxmlformats.org/drawingml/2006/table">
            <a:tbl>
              <a:tblPr firstRow="1" bandRow="1">
                <a:tableStyleId>{7E9639D4-E3E2-4D34-9284-5A2195B3D0D7}</a:tableStyleId>
              </a:tblPr>
              <a:tblGrid>
                <a:gridCol w="2971413">
                  <a:extLst>
                    <a:ext uri="{9D8B030D-6E8A-4147-A177-3AD203B41FA5}">
                      <a16:colId xmlns:a16="http://schemas.microsoft.com/office/drawing/2014/main" val="20000"/>
                    </a:ext>
                  </a:extLst>
                </a:gridCol>
                <a:gridCol w="58666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 value test</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 NOT NULL</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NULL value test</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ISNULL(expr)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If expr is NULL, ISNULL() returns 1, otherwise it returns 0.</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STRCMP(expr1,expr2)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LEAST(value1,value2,...)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smallest argument.</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GREATEST(value1,value2,...)</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With two or more arguments, returns the largest argument.</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4159585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4" name="Rectangle 3"/>
          <p:cNvSpPr/>
          <p:nvPr/>
        </p:nvSpPr>
        <p:spPr>
          <a:xfrm>
            <a:off x="1676182" y="1524001"/>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512405588"/>
              </p:ext>
            </p:extLst>
          </p:nvPr>
        </p:nvGraphicFramePr>
        <p:xfrm>
          <a:off x="1676182" y="2819400"/>
          <a:ext cx="8838049" cy="3012440"/>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range of values</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NOT BETWEEN ... AND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range of values</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within a set of values</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IN (value,...)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Check whether a value is not within a set of values</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expr NOT LIKE pat [ESCAPE '</a:t>
                      </a:r>
                      <a:r>
                        <a:rPr lang="en-IN" sz="1600" dirty="0" err="1">
                          <a:solidFill>
                            <a:schemeClr val="tx1"/>
                          </a:solidFill>
                          <a:latin typeface="Arial" panose="020B0604020202020204" pitchFamily="34" charset="0"/>
                          <a:cs typeface="Arial" panose="020B0604020202020204" pitchFamily="34" charset="0"/>
                        </a:rPr>
                        <a:t>escape_char</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Negation of simple pattern matching.</a:t>
                      </a:r>
                    </a:p>
                  </a:txBody>
                  <a:tcPr marL="91428" marR="91428"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00845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2247608" y="3172363"/>
            <a:ext cx="7695198" cy="2246769"/>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NULL</a:t>
            </a:r>
            <a:r>
              <a:rPr lang="en-IN" sz="2000" dirty="0">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latin typeface="Open Sans"/>
              <a:cs typeface="Courier New" panose="02070309020205020404" pitchFamily="49" charset="0"/>
            </a:endParaRPr>
          </a:p>
          <a:p>
            <a:pPr marL="285750" indent="-285750" algn="just">
              <a:buFont typeface="Arial" panose="020B0604020202020204" pitchFamily="34" charset="0"/>
              <a:buChar char="•"/>
            </a:pPr>
            <a:r>
              <a:rPr lang="en-IN" sz="2000" dirty="0">
                <a:latin typeface="Open Sans"/>
                <a:cs typeface="Courier New" panose="02070309020205020404" pitchFamily="49" charset="0"/>
              </a:rPr>
              <a:t>“</a:t>
            </a:r>
            <a:r>
              <a:rPr lang="en-IN" sz="2000" i="1" dirty="0">
                <a:latin typeface="Open Sans"/>
                <a:cs typeface="Courier New" panose="02070309020205020404" pitchFamily="49" charset="0"/>
              </a:rPr>
              <a:t>IS NOT NULL</a:t>
            </a:r>
            <a:r>
              <a:rPr lang="en-IN" sz="2000" dirty="0">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8205555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grpSp>
        <p:nvGrpSpPr>
          <p:cNvPr id="13" name="Group 12">
            <a:extLst>
              <a:ext uri="{FF2B5EF4-FFF2-40B4-BE49-F238E27FC236}">
                <a16:creationId xmlns:a16="http://schemas.microsoft.com/office/drawing/2014/main" id="{227B9174-712B-46A4-A506-66A9826FF73F}"/>
              </a:ext>
            </a:extLst>
          </p:cNvPr>
          <p:cNvGrpSpPr/>
          <p:nvPr/>
        </p:nvGrpSpPr>
        <p:grpSpPr>
          <a:xfrm>
            <a:off x="235789" y="751502"/>
            <a:ext cx="8838051" cy="2181608"/>
            <a:chOff x="235789" y="751502"/>
            <a:chExt cx="8838051" cy="2181608"/>
          </a:xfrm>
        </p:grpSpPr>
        <p:grpSp>
          <p:nvGrpSpPr>
            <p:cNvPr id="6" name="Group 5">
              <a:extLst>
                <a:ext uri="{FF2B5EF4-FFF2-40B4-BE49-F238E27FC236}">
                  <a16:creationId xmlns:a16="http://schemas.microsoft.com/office/drawing/2014/main" id="{94BACBD9-C4B0-420D-88CC-4F67EAD82E0B}"/>
                </a:ext>
              </a:extLst>
            </p:cNvPr>
            <p:cNvGrpSpPr/>
            <p:nvPr/>
          </p:nvGrpSpPr>
          <p:grpSpPr>
            <a:xfrm>
              <a:off x="235789" y="751502"/>
              <a:ext cx="8838051" cy="1994387"/>
              <a:chOff x="1676180" y="841589"/>
              <a:chExt cx="8838051" cy="1994387"/>
            </a:xfrm>
          </p:grpSpPr>
          <p:pic>
            <p:nvPicPr>
              <p:cNvPr id="2" name="Picture 1"/>
              <p:cNvPicPr>
                <a:picLocks noChangeAspect="1"/>
              </p:cNvPicPr>
              <p:nvPr/>
            </p:nvPicPr>
            <p:blipFill>
              <a:blip r:embed="rId2" cstate="print"/>
              <a:stretch>
                <a:fillRect/>
              </a:stretch>
            </p:blipFill>
            <p:spPr>
              <a:xfrm>
                <a:off x="1676182" y="889597"/>
                <a:ext cx="4074670" cy="761978"/>
              </a:xfrm>
              <a:prstGeom prst="rect">
                <a:avLst/>
              </a:prstGeom>
            </p:spPr>
          </p:pic>
          <p:pic>
            <p:nvPicPr>
              <p:cNvPr id="8" name="Picture 7"/>
              <p:cNvPicPr>
                <a:picLocks noChangeAspect="1"/>
              </p:cNvPicPr>
              <p:nvPr/>
            </p:nvPicPr>
            <p:blipFill>
              <a:blip r:embed="rId3" cstate="print"/>
              <a:stretch>
                <a:fillRect/>
              </a:stretch>
            </p:blipFill>
            <p:spPr>
              <a:xfrm>
                <a:off x="6092731" y="841589"/>
                <a:ext cx="4073537" cy="809986"/>
              </a:xfrm>
              <a:prstGeom prst="rect">
                <a:avLst/>
              </a:prstGeom>
            </p:spPr>
          </p:pic>
          <p:pic>
            <p:nvPicPr>
              <p:cNvPr id="9" name="Picture 8"/>
              <p:cNvPicPr>
                <a:picLocks noChangeAspect="1"/>
              </p:cNvPicPr>
              <p:nvPr/>
            </p:nvPicPr>
            <p:blipFill>
              <a:blip r:embed="rId4" cstate="print"/>
              <a:stretch>
                <a:fillRect/>
              </a:stretch>
            </p:blipFill>
            <p:spPr>
              <a:xfrm>
                <a:off x="1676180" y="1991049"/>
                <a:ext cx="4074670" cy="794545"/>
              </a:xfrm>
              <a:prstGeom prst="rect">
                <a:avLst/>
              </a:prstGeom>
            </p:spPr>
          </p:pic>
          <p:pic>
            <p:nvPicPr>
              <p:cNvPr id="10" name="Picture 9"/>
              <p:cNvPicPr>
                <a:picLocks noChangeAspect="1"/>
              </p:cNvPicPr>
              <p:nvPr/>
            </p:nvPicPr>
            <p:blipFill>
              <a:blip r:embed="rId5" cstate="print"/>
              <a:stretch>
                <a:fillRect/>
              </a:stretch>
            </p:blipFill>
            <p:spPr>
              <a:xfrm>
                <a:off x="6092730" y="2001935"/>
                <a:ext cx="4074670" cy="834041"/>
              </a:xfrm>
              <a:prstGeom prst="rect">
                <a:avLst/>
              </a:prstGeom>
            </p:spPr>
          </p:pic>
          <p:cxnSp>
            <p:nvCxnSpPr>
              <p:cNvPr id="12" name="Straight Connector 11"/>
              <p:cNvCxnSpPr/>
              <p:nvPr/>
            </p:nvCxnSpPr>
            <p:spPr>
              <a:xfrm>
                <a:off x="1676180" y="1828800"/>
                <a:ext cx="8838051"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439022" y="799510"/>
              <a:ext cx="0" cy="21336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913169A-A6BA-45D5-AFAB-AFE45219637E}"/>
              </a:ext>
            </a:extLst>
          </p:cNvPr>
          <p:cNvSpPr/>
          <p:nvPr/>
        </p:nvSpPr>
        <p:spPr>
          <a:xfrm>
            <a:off x="200679" y="3429000"/>
            <a:ext cx="602653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NOT NULL;</a:t>
            </a:r>
          </a:p>
        </p:txBody>
      </p:sp>
      <p:sp>
        <p:nvSpPr>
          <p:cNvPr id="7" name="Rectangle 6">
            <a:extLst>
              <a:ext uri="{FF2B5EF4-FFF2-40B4-BE49-F238E27FC236}">
                <a16:creationId xmlns:a16="http://schemas.microsoft.com/office/drawing/2014/main" id="{77D80FC5-E1F8-48FD-8F6D-F93C853BBC38}"/>
              </a:ext>
            </a:extLst>
          </p:cNvPr>
          <p:cNvSpPr/>
          <p:nvPr/>
        </p:nvSpPr>
        <p:spPr>
          <a:xfrm>
            <a:off x="235790" y="5134829"/>
            <a:ext cx="5991426" cy="646331"/>
          </a:xfrm>
          <a:prstGeom prst="rect">
            <a:avLst/>
          </a:prstGeom>
        </p:spPr>
        <p:txBody>
          <a:bodyPr wrap="square">
            <a:spAutoFit/>
          </a:bodyPr>
          <a:lstStyle/>
          <a:p>
            <a:r>
              <a:rPr lang="en-IN" sz="1600" dirty="0">
                <a:solidFill>
                  <a:srgbClr val="0077AA"/>
                </a:solidFill>
                <a:latin typeface="Arial" panose="020B0604020202020204" pitchFamily="34" charset="0"/>
                <a:cs typeface="Times New Roman" panose="02020603050405020304" pitchFamily="18" charset="0"/>
              </a:rPr>
              <a:t>SELECT</a:t>
            </a:r>
            <a:r>
              <a:rPr lang="en-IN" dirty="0"/>
              <a:t> EMPNO, ENAME, JOB, SAL, COMM </a:t>
            </a:r>
            <a:r>
              <a:rPr lang="en-IN" sz="1600" dirty="0">
                <a:solidFill>
                  <a:srgbClr val="0077AA"/>
                </a:solidFill>
                <a:latin typeface="Arial" panose="020B0604020202020204" pitchFamily="34" charset="0"/>
                <a:cs typeface="Times New Roman" panose="02020603050405020304" pitchFamily="18" charset="0"/>
              </a:rPr>
              <a:t>FROM</a:t>
            </a:r>
            <a:r>
              <a:rPr lang="en-IN" dirty="0"/>
              <a:t> EMP </a:t>
            </a:r>
            <a:r>
              <a:rPr lang="en-IN" sz="1600" dirty="0">
                <a:solidFill>
                  <a:srgbClr val="0077AA"/>
                </a:solidFill>
                <a:latin typeface="Arial" panose="020B0604020202020204" pitchFamily="34" charset="0"/>
                <a:cs typeface="Times New Roman" panose="02020603050405020304" pitchFamily="18" charset="0"/>
              </a:rPr>
              <a:t>WHERE</a:t>
            </a:r>
            <a:r>
              <a:rPr lang="en-IN" dirty="0"/>
              <a:t> COMM IS </a:t>
            </a:r>
            <a:r>
              <a:rPr lang="en-IN" dirty="0">
                <a:solidFill>
                  <a:schemeClr val="accent6">
                    <a:lumMod val="50000"/>
                  </a:schemeClr>
                </a:solidFill>
              </a:rPr>
              <a:t>TRUE</a:t>
            </a:r>
            <a:r>
              <a:rPr lang="en-IN" dirty="0"/>
              <a:t>;</a:t>
            </a:r>
          </a:p>
        </p:txBody>
      </p:sp>
      <p:pic>
        <p:nvPicPr>
          <p:cNvPr id="11" name="Picture 10">
            <a:extLst>
              <a:ext uri="{FF2B5EF4-FFF2-40B4-BE49-F238E27FC236}">
                <a16:creationId xmlns:a16="http://schemas.microsoft.com/office/drawing/2014/main" id="{90F76270-BB5B-431F-88D6-3385605B09A7}"/>
              </a:ext>
            </a:extLst>
          </p:cNvPr>
          <p:cNvPicPr>
            <a:picLocks noChangeAspect="1"/>
          </p:cNvPicPr>
          <p:nvPr/>
        </p:nvPicPr>
        <p:blipFill>
          <a:blip r:embed="rId6" cstate="print"/>
          <a:stretch>
            <a:fillRect/>
          </a:stretch>
        </p:blipFill>
        <p:spPr>
          <a:xfrm>
            <a:off x="6686779" y="5013647"/>
            <a:ext cx="4230635" cy="1673803"/>
          </a:xfrm>
          <a:prstGeom prst="rect">
            <a:avLst/>
          </a:prstGeom>
        </p:spPr>
      </p:pic>
      <p:grpSp>
        <p:nvGrpSpPr>
          <p:cNvPr id="16" name="Group 15">
            <a:extLst>
              <a:ext uri="{FF2B5EF4-FFF2-40B4-BE49-F238E27FC236}">
                <a16:creationId xmlns:a16="http://schemas.microsoft.com/office/drawing/2014/main" id="{416FB6E3-9D25-4251-8A51-EDF3C19FAE9C}"/>
              </a:ext>
            </a:extLst>
          </p:cNvPr>
          <p:cNvGrpSpPr/>
          <p:nvPr/>
        </p:nvGrpSpPr>
        <p:grpSpPr>
          <a:xfrm>
            <a:off x="6689109" y="2892650"/>
            <a:ext cx="4230634" cy="1864123"/>
            <a:chOff x="6689109" y="2892650"/>
            <a:chExt cx="4230634" cy="1864123"/>
          </a:xfrm>
        </p:grpSpPr>
        <p:pic>
          <p:nvPicPr>
            <p:cNvPr id="4" name="Picture 3">
              <a:extLst>
                <a:ext uri="{FF2B5EF4-FFF2-40B4-BE49-F238E27FC236}">
                  <a16:creationId xmlns:a16="http://schemas.microsoft.com/office/drawing/2014/main" id="{8C44EEF1-7FD6-4D12-BBEA-B28920F3D9BF}"/>
                </a:ext>
              </a:extLst>
            </p:cNvPr>
            <p:cNvPicPr>
              <a:picLocks noChangeAspect="1"/>
            </p:cNvPicPr>
            <p:nvPr/>
          </p:nvPicPr>
          <p:blipFill>
            <a:blip r:embed="rId7" cstate="print"/>
            <a:stretch>
              <a:fillRect/>
            </a:stretch>
          </p:blipFill>
          <p:spPr>
            <a:xfrm>
              <a:off x="6689109" y="2892650"/>
              <a:ext cx="4230634" cy="1864123"/>
            </a:xfrm>
            <a:prstGeom prst="rect">
              <a:avLst/>
            </a:prstGeom>
          </p:spPr>
        </p:pic>
        <p:sp>
          <p:nvSpPr>
            <p:cNvPr id="15" name="Rectangle 14">
              <a:extLst>
                <a:ext uri="{FF2B5EF4-FFF2-40B4-BE49-F238E27FC236}">
                  <a16:creationId xmlns:a16="http://schemas.microsoft.com/office/drawing/2014/main" id="{7E3C0CB4-1C58-4BD8-B3B3-6B27CDBD7A61}"/>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724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600"/>
            <a:ext cx="8838049"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689"/>
            <a:ext cx="8152339"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Tree>
    <p:extLst>
      <p:ext uri="{BB962C8B-B14F-4D97-AF65-F5344CB8AC3E}">
        <p14:creationId xmlns:p14="http://schemas.microsoft.com/office/powerpoint/2010/main" val="2842620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4" name="Rectangle 3"/>
          <p:cNvSpPr/>
          <p:nvPr/>
        </p:nvSpPr>
        <p:spPr>
          <a:xfrm>
            <a:off x="1676182" y="990600"/>
            <a:ext cx="8838049"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711805" y="66669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676182" y="1419763"/>
            <a:ext cx="8838049" cy="120032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676182" y="2743200"/>
            <a:ext cx="8838049"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5629199" y="3500438"/>
            <a:ext cx="5252353" cy="1015663"/>
          </a:xfrm>
          <a:prstGeom prst="rect">
            <a:avLst/>
          </a:prstGeom>
          <a:solidFill>
            <a:schemeClr val="bg1"/>
          </a:solidFill>
          <a:ln w="22225">
            <a:solidFill>
              <a:schemeClr val="accent3">
                <a:lumMod val="50000"/>
              </a:schemeClr>
            </a:solidFill>
          </a:ln>
        </p:spPr>
        <p:txBody>
          <a:bodyPr wrap="square">
            <a:spAutoFit/>
          </a:bodyPr>
          <a:lstStyle/>
          <a:p>
            <a:pPr algn="just"/>
            <a:r>
              <a:rPr lang="en-IN" sz="2000"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cstate="print"/>
          <a:stretch>
            <a:fillRect/>
          </a:stretch>
        </p:blipFill>
        <p:spPr>
          <a:xfrm>
            <a:off x="1650785" y="4652971"/>
            <a:ext cx="4002453" cy="787195"/>
          </a:xfrm>
          <a:prstGeom prst="rect">
            <a:avLst/>
          </a:prstGeom>
        </p:spPr>
      </p:pic>
      <p:pic>
        <p:nvPicPr>
          <p:cNvPr id="8" name="Picture 7"/>
          <p:cNvPicPr>
            <a:picLocks noChangeAspect="1"/>
          </p:cNvPicPr>
          <p:nvPr/>
        </p:nvPicPr>
        <p:blipFill>
          <a:blip r:embed="rId3" cstate="print"/>
          <a:stretch>
            <a:fillRect/>
          </a:stretch>
        </p:blipFill>
        <p:spPr>
          <a:xfrm>
            <a:off x="6099097" y="5304354"/>
            <a:ext cx="4782455" cy="940028"/>
          </a:xfrm>
          <a:prstGeom prst="rect">
            <a:avLst/>
          </a:prstGeom>
        </p:spPr>
      </p:pic>
    </p:spTree>
    <p:extLst>
      <p:ext uri="{BB962C8B-B14F-4D97-AF65-F5344CB8AC3E}">
        <p14:creationId xmlns:p14="http://schemas.microsoft.com/office/powerpoint/2010/main" val="2130369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794"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276600"/>
            <a:ext cx="3779902" cy="400110"/>
          </a:xfrm>
          <a:prstGeom prst="rect">
            <a:avLst/>
          </a:prstGeom>
          <a:solidFill>
            <a:schemeClr val="bg1"/>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676182" y="4038600"/>
            <a:ext cx="8838049"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3439717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1676182" y="1600202"/>
            <a:ext cx="8838049" cy="1015663"/>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676182" y="3429000"/>
            <a:ext cx="883804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676182" y="4191000"/>
            <a:ext cx="876185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2667000"/>
            <a:ext cx="8685669"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1752372" y="107721"/>
            <a:ext cx="4723785" cy="400110"/>
          </a:xfrm>
          <a:prstGeom prst="rect">
            <a:avLst/>
          </a:prstGeom>
          <a:solidFill>
            <a:schemeClr val="bg1"/>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521245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1752373" y="3551872"/>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676182" y="1718766"/>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676182" y="703183"/>
            <a:ext cx="8838049"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714277" y="2538683"/>
            <a:ext cx="8838049" cy="646331"/>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1789972" y="4954252"/>
            <a:ext cx="2872720"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199137472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870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t>Session 6</a:t>
            </a:r>
          </a:p>
          <a:p>
            <a:pPr marL="342900" indent="-342900">
              <a:buFont typeface="Symbol" panose="05050102010706020507" pitchFamily="18" charset="2"/>
              <a:buChar char=""/>
            </a:pPr>
            <a:r>
              <a:rPr lang="en-IN" dirty="0"/>
              <a:t>Select with (GROUP BY, HAVING clause)</a:t>
            </a:r>
          </a:p>
          <a:p>
            <a:pPr marL="342900" indent="-342900">
              <a:buFont typeface="Symbol" panose="05050102010706020507" pitchFamily="18" charset="2"/>
              <a:buChar char=""/>
            </a:pPr>
            <a:endParaRPr lang="en-IN" dirty="0"/>
          </a:p>
          <a:p>
            <a:pPr marL="342900" indent="-342900">
              <a:buFont typeface="Symbol" panose="05050102010706020507" pitchFamily="18" charset="2"/>
              <a:buChar char=""/>
            </a:pPr>
            <a:endParaRPr lang="en-IN" dirty="0"/>
          </a:p>
          <a:p>
            <a:r>
              <a:rPr lang="en-IN" b="1" dirty="0"/>
              <a:t>Session 9</a:t>
            </a:r>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93993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676182" y="3420070"/>
            <a:ext cx="8838049"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992" y="4267202"/>
            <a:ext cx="5028545" cy="2452035"/>
          </a:xfrm>
          <a:prstGeom prst="rect">
            <a:avLst/>
          </a:prstGeom>
        </p:spPr>
      </p:pic>
      <p:sp>
        <p:nvSpPr>
          <p:cNvPr id="8" name="Rectangle 7"/>
          <p:cNvSpPr/>
          <p:nvPr/>
        </p:nvSpPr>
        <p:spPr>
          <a:xfrm>
            <a:off x="1599992" y="1602279"/>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cstate="print"/>
          <a:stretch>
            <a:fillRect/>
          </a:stretch>
        </p:blipFill>
        <p:spPr>
          <a:xfrm>
            <a:off x="1632644" y="2040489"/>
            <a:ext cx="8742812" cy="495300"/>
          </a:xfrm>
          <a:prstGeom prst="rect">
            <a:avLst/>
          </a:prstGeom>
        </p:spPr>
      </p:pic>
      <p:pic>
        <p:nvPicPr>
          <p:cNvPr id="10" name="Picture 9"/>
          <p:cNvPicPr>
            <a:picLocks noChangeAspect="1"/>
          </p:cNvPicPr>
          <p:nvPr/>
        </p:nvPicPr>
        <p:blipFill>
          <a:blip r:embed="rId4" cstate="print"/>
          <a:stretch>
            <a:fillRect/>
          </a:stretch>
        </p:blipFill>
        <p:spPr>
          <a:xfrm>
            <a:off x="1661216" y="2544014"/>
            <a:ext cx="8685669" cy="533400"/>
          </a:xfrm>
          <a:prstGeom prst="rect">
            <a:avLst/>
          </a:prstGeom>
        </p:spPr>
      </p:pic>
    </p:spTree>
    <p:extLst>
      <p:ext uri="{BB962C8B-B14F-4D97-AF65-F5344CB8AC3E}">
        <p14:creationId xmlns:p14="http://schemas.microsoft.com/office/powerpoint/2010/main" val="166808398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3" name="Rectangle 2"/>
          <p:cNvSpPr/>
          <p:nvPr/>
        </p:nvSpPr>
        <p:spPr>
          <a:xfrm>
            <a:off x="1676182" y="228602"/>
            <a:ext cx="8838049" cy="132343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1599992" y="3249265"/>
            <a:ext cx="8838049"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4" name="Group 5"/>
          <p:cNvGrpSpPr/>
          <p:nvPr/>
        </p:nvGrpSpPr>
        <p:grpSpPr>
          <a:xfrm>
            <a:off x="1980944" y="4163667"/>
            <a:ext cx="8195876" cy="1017935"/>
            <a:chOff x="108857" y="3687475"/>
            <a:chExt cx="8743950" cy="1036925"/>
          </a:xfrm>
        </p:grpSpPr>
        <p:pic>
          <p:nvPicPr>
            <p:cNvPr id="9" name="Picture 8"/>
            <p:cNvPicPr>
              <a:picLocks noChangeAspect="1"/>
            </p:cNvPicPr>
            <p:nvPr/>
          </p:nvPicPr>
          <p:blipFill>
            <a:blip r:embed="rId2" cstate="print"/>
            <a:stretch>
              <a:fillRect/>
            </a:stretch>
          </p:blipFill>
          <p:spPr>
            <a:xfrm>
              <a:off x="108857" y="3687475"/>
              <a:ext cx="8743950" cy="495300"/>
            </a:xfrm>
            <a:prstGeom prst="rect">
              <a:avLst/>
            </a:prstGeom>
          </p:spPr>
        </p:pic>
        <p:pic>
          <p:nvPicPr>
            <p:cNvPr id="10" name="Picture 9"/>
            <p:cNvPicPr>
              <a:picLocks noChangeAspect="1"/>
            </p:cNvPicPr>
            <p:nvPr/>
          </p:nvPicPr>
          <p:blipFill>
            <a:blip r:embed="rId3" cstate="print"/>
            <a:stretch>
              <a:fillRect/>
            </a:stretch>
          </p:blipFill>
          <p:spPr>
            <a:xfrm>
              <a:off x="137432" y="4191000"/>
              <a:ext cx="8686800" cy="533400"/>
            </a:xfrm>
            <a:prstGeom prst="rect">
              <a:avLst/>
            </a:prstGeom>
          </p:spPr>
        </p:pic>
      </p:grpSp>
      <p:sp>
        <p:nvSpPr>
          <p:cNvPr id="11" name="Rectangle 10"/>
          <p:cNvSpPr/>
          <p:nvPr/>
        </p:nvSpPr>
        <p:spPr>
          <a:xfrm>
            <a:off x="1828562" y="1676402"/>
            <a:ext cx="8609479"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487672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1308860" y="762002"/>
            <a:ext cx="9129181"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1752372" y="4812167"/>
            <a:ext cx="8685669" cy="1260039"/>
            <a:chOff x="1752372" y="4607361"/>
            <a:chExt cx="8685669" cy="1260039"/>
          </a:xfrm>
        </p:grpSpPr>
        <p:sp>
          <p:nvSpPr>
            <p:cNvPr id="9" name="Rectangle 8"/>
            <p:cNvSpPr/>
            <p:nvPr/>
          </p:nvSpPr>
          <p:spPr>
            <a:xfrm>
              <a:off x="1752372" y="4976693"/>
              <a:ext cx="868566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88696"/>
            </a:xfrm>
            <a:prstGeom prst="rect">
              <a:avLst/>
            </a:prstGeom>
          </p:spPr>
          <p:txBody>
            <a:bodyPr wrap="square">
              <a:spAutoFit/>
            </a:bodyPr>
            <a:lstStyle/>
            <a:p>
              <a:pPr>
                <a:lnSpc>
                  <a:spcPct val="107000"/>
                </a:lnSpc>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grpSp>
    </p:spTree>
    <p:extLst>
      <p:ext uri="{BB962C8B-B14F-4D97-AF65-F5344CB8AC3E}">
        <p14:creationId xmlns:p14="http://schemas.microsoft.com/office/powerpoint/2010/main" val="1402970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182" y="933304"/>
            <a:ext cx="8838049"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676182" y="2691827"/>
            <a:ext cx="8838049"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What is </a:t>
            </a:r>
            <a:r>
              <a:rPr lang="en-US" sz="3600" dirty="0">
                <a:latin typeface="Arial" panose="020B0604020202020204" pitchFamily="34" charset="0"/>
                <a:cs typeface="Arial" panose="020B0604020202020204" pitchFamily="34" charset="0"/>
              </a:rPr>
              <a:t>Data</a:t>
            </a:r>
            <a:r>
              <a:rPr lang="en-IN" sz="3600" dirty="0">
                <a:latin typeface="Arial" panose="020B0604020202020204" pitchFamily="34" charset="0"/>
                <a:cs typeface="Arial" panose="020B0604020202020204" pitchFamily="34" charset="0"/>
              </a:rPr>
              <a:t>?</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454" y="3251202"/>
            <a:ext cx="3352364" cy="3489707"/>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1676182" y="1364746"/>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676182" y="703185"/>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428368171"/>
              </p:ext>
            </p:extLst>
          </p:nvPr>
        </p:nvGraphicFramePr>
        <p:xfrm>
          <a:off x="1676182" y="3332480"/>
          <a:ext cx="8838050" cy="2839720"/>
        </p:xfrm>
        <a:graphic>
          <a:graphicData uri="http://schemas.openxmlformats.org/drawingml/2006/table">
            <a:tbl>
              <a:tblPr firstRow="1" bandRow="1">
                <a:tableStyleId>{7E9639D4-E3E2-4D34-9284-5A2195B3D0D7}</a:tableStyleId>
              </a:tblPr>
              <a:tblGrid>
                <a:gridCol w="3657124">
                  <a:extLst>
                    <a:ext uri="{9D8B030D-6E8A-4147-A177-3AD203B41FA5}">
                      <a16:colId xmlns:a16="http://schemas.microsoft.com/office/drawing/2014/main" val="20000"/>
                    </a:ext>
                  </a:extLst>
                </a:gridCol>
                <a:gridCol w="518092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 </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cs typeface="Arial" panose="020B0604020202020204" pitchFamily="34" charset="0"/>
                        </a:rPr>
                        <a:t>AVG([DISTINCT]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cs typeface="Arial" panose="020B0604020202020204" pitchFamily="34" charset="0"/>
                        </a:rPr>
                        <a:t>COUNT(expr)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800" dirty="0">
                          <a:solidFill>
                            <a:schemeClr val="tx1"/>
                          </a:solidFill>
                          <a:latin typeface="Liberation Mono"/>
                          <a:cs typeface="Arial" panose="020B0604020202020204" pitchFamily="34" charset="0"/>
                        </a:rPr>
                        <a:t>COUNT(DISTINCT expr,[expr...])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543594" y="2369405"/>
            <a:ext cx="909927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676182" y="56854"/>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5559017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2413741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128964"/>
            <a:ext cx="5752351" cy="600075"/>
          </a:xfrm>
          <a:prstGeom prst="rect">
            <a:avLst/>
          </a:prstGeom>
        </p:spPr>
      </p:pic>
      <p:pic>
        <p:nvPicPr>
          <p:cNvPr id="12" name="Picture 11"/>
          <p:cNvPicPr>
            <a:picLocks noChangeAspect="1"/>
          </p:cNvPicPr>
          <p:nvPr/>
        </p:nvPicPr>
        <p:blipFill>
          <a:blip r:embed="rId3" cstate="print"/>
          <a:stretch>
            <a:fillRect/>
          </a:stretch>
        </p:blipFill>
        <p:spPr>
          <a:xfrm>
            <a:off x="1676182" y="4167198"/>
            <a:ext cx="5934547" cy="833438"/>
          </a:xfrm>
          <a:prstGeom prst="rect">
            <a:avLst/>
          </a:prstGeom>
        </p:spPr>
      </p:pic>
      <p:pic>
        <p:nvPicPr>
          <p:cNvPr id="13" name="Picture 12"/>
          <p:cNvPicPr>
            <a:picLocks noChangeAspect="1"/>
          </p:cNvPicPr>
          <p:nvPr/>
        </p:nvPicPr>
        <p:blipFill>
          <a:blip r:embed="rId4" cstate="print"/>
          <a:stretch>
            <a:fillRect/>
          </a:stretch>
        </p:blipFill>
        <p:spPr>
          <a:xfrm>
            <a:off x="1676182" y="5359372"/>
            <a:ext cx="5934547" cy="889028"/>
          </a:xfrm>
          <a:prstGeom prst="rect">
            <a:avLst/>
          </a:prstGeom>
        </p:spPr>
      </p:pic>
      <p:sp>
        <p:nvSpPr>
          <p:cNvPr id="8" name="Rectangle 7"/>
          <p:cNvSpPr/>
          <p:nvPr/>
        </p:nvSpPr>
        <p:spPr>
          <a:xfrm>
            <a:off x="4666446" y="1643050"/>
            <a:ext cx="689590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sp>
        <p:nvSpPr>
          <p:cNvPr id="9" name="Rectangle 8"/>
          <p:cNvSpPr/>
          <p:nvPr/>
        </p:nvSpPr>
        <p:spPr>
          <a:xfrm>
            <a:off x="1676182" y="142852"/>
            <a:ext cx="8838049" cy="1384995"/>
          </a:xfrm>
          <a:prstGeom prst="rect">
            <a:avLst/>
          </a:prstGeom>
          <a:solidFill>
            <a:schemeClr val="bg1"/>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a:t>
            </a:r>
            <a:r>
              <a:rPr lang="en-IN" sz="2400" b="1" i="1" dirty="0">
                <a:solidFill>
                  <a:srgbClr val="0070C0"/>
                </a:solidFill>
                <a:latin typeface="Segoe UI Light" panose="020B0502040204020203" pitchFamily="34" charset="0"/>
                <a:cs typeface="Segoe UI Light" panose="020B0502040204020203" pitchFamily="34" charset="0"/>
              </a:rPr>
              <a:t>SUM, AVG, MAX, MIN, </a:t>
            </a:r>
            <a:r>
              <a:rPr lang="en-IN" sz="2000" dirty="0">
                <a:latin typeface="Segoe UI Light" panose="020B0502040204020203" pitchFamily="34" charset="0"/>
                <a:cs typeface="Segoe UI Light" panose="020B0502040204020203" pitchFamily="34" charset="0"/>
              </a:rPr>
              <a:t>and</a:t>
            </a:r>
            <a:r>
              <a:rPr lang="en-IN" sz="2400" b="1" i="1" dirty="0">
                <a:solidFill>
                  <a:srgbClr val="0070C0"/>
                </a:solidFill>
                <a:latin typeface="Segoe UI Light" panose="020B0502040204020203" pitchFamily="34" charset="0"/>
                <a:cs typeface="Segoe UI Light" panose="020B0502040204020203" pitchFamily="34" charset="0"/>
              </a:rPr>
              <a:t> COUNT</a:t>
            </a:r>
            <a:r>
              <a:rPr lang="en-IN" sz="2000" dirty="0">
                <a:latin typeface="Segoe UI Light" panose="020B0502040204020203" pitchFamily="34" charset="0"/>
                <a:cs typeface="Segoe UI Light" panose="020B0502040204020203" pitchFamily="34" charset="0"/>
              </a:rPr>
              <a: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3906852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372" y="1219201"/>
            <a:ext cx="8685669" cy="1546577"/>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1466620" y="5014753"/>
            <a:ext cx="9414932" cy="1200329"/>
          </a:xfrm>
          <a:prstGeom prst="rect">
            <a:avLst/>
          </a:prstGeom>
          <a:solidFill>
            <a:schemeClr val="bg1"/>
          </a:solidFill>
        </p:spPr>
        <p:txBody>
          <a:bodyPr wrap="square">
            <a:spAutoFit/>
          </a:bodyPr>
          <a:lstStyle/>
          <a:p>
            <a:r>
              <a:rPr lang="en-IN" sz="2400" dirty="0">
                <a:solidFill>
                  <a:srgbClr val="242729"/>
                </a:solidFill>
                <a:latin typeface="Segoe UI Light" panose="020B0502040204020203" pitchFamily="34" charset="0"/>
                <a:cs typeface="Segoe UI Light" panose="020B0502040204020203" pitchFamily="34" charset="0"/>
              </a:rPr>
              <a:t>"An aggregate function may </a:t>
            </a:r>
            <a:r>
              <a:rPr lang="en-IN" sz="2400" b="1" i="1" dirty="0">
                <a:solidFill>
                  <a:srgbClr val="C00000"/>
                </a:solidFill>
                <a:latin typeface="Segoe UI Light" panose="020B0502040204020203" pitchFamily="34" charset="0"/>
                <a:cs typeface="Segoe UI Light" panose="020B0502040204020203" pitchFamily="34" charset="0"/>
              </a:rPr>
              <a:t>not</a:t>
            </a:r>
            <a:r>
              <a:rPr lang="en-IN" sz="2400" dirty="0">
                <a:solidFill>
                  <a:srgbClr val="242729"/>
                </a:solidFill>
                <a:latin typeface="Segoe UI Light" panose="020B0502040204020203" pitchFamily="34" charset="0"/>
                <a:cs typeface="Segoe UI Light" panose="020B0502040204020203" pitchFamily="34" charset="0"/>
              </a:rPr>
              <a:t> appear in the </a:t>
            </a:r>
            <a:r>
              <a:rPr lang="en-IN" sz="2400" b="1" i="1" dirty="0">
                <a:solidFill>
                  <a:srgbClr val="C00000"/>
                </a:solidFill>
                <a:latin typeface="Segoe UI Light" panose="020B0502040204020203" pitchFamily="34" charset="0"/>
                <a:cs typeface="Segoe UI Light" panose="020B0502040204020203" pitchFamily="34" charset="0"/>
              </a:rPr>
              <a:t>WHERE clause</a:t>
            </a:r>
            <a:r>
              <a:rPr lang="en-IN" sz="2400" dirty="0">
                <a:solidFill>
                  <a:srgbClr val="242729"/>
                </a:solidFill>
                <a:latin typeface="Segoe UI Light" panose="020B0502040204020203" pitchFamily="34" charset="0"/>
                <a:cs typeface="Segoe UI Light" panose="020B0502040204020203" pitchFamily="34" charset="0"/>
              </a:rPr>
              <a:t> unless it is in a subquery contained in a </a:t>
            </a:r>
            <a:r>
              <a:rPr lang="en-IN" sz="2400" b="1" i="1" dirty="0">
                <a:solidFill>
                  <a:srgbClr val="242729"/>
                </a:solidFill>
                <a:latin typeface="Segoe UI Light" panose="020B0502040204020203" pitchFamily="34" charset="0"/>
                <a:cs typeface="Segoe UI Light" panose="020B0502040204020203" pitchFamily="34" charset="0"/>
              </a:rPr>
              <a:t>WHERE</a:t>
            </a:r>
            <a:r>
              <a:rPr lang="en-IN" sz="2400" dirty="0">
                <a:solidFill>
                  <a:srgbClr val="242729"/>
                </a:solidFill>
                <a:latin typeface="Segoe UI Light" panose="020B0502040204020203" pitchFamily="34" charset="0"/>
                <a:cs typeface="Segoe UI Light" panose="020B0502040204020203" pitchFamily="34" charset="0"/>
              </a:rPr>
              <a:t> or </a:t>
            </a:r>
            <a:r>
              <a:rPr lang="en-IN" sz="2400" b="1" i="1" dirty="0">
                <a:solidFill>
                  <a:srgbClr val="242729"/>
                </a:solidFill>
                <a:latin typeface="Segoe UI Light" panose="020B0502040204020203" pitchFamily="34" charset="0"/>
                <a:cs typeface="Segoe UI Light" panose="020B0502040204020203" pitchFamily="34" charset="0"/>
              </a:rPr>
              <a:t>HAVING</a:t>
            </a:r>
            <a:r>
              <a:rPr lang="en-IN" sz="2400" dirty="0">
                <a:solidFill>
                  <a:srgbClr val="242729"/>
                </a:solidFill>
                <a:latin typeface="Segoe UI Light" panose="020B0502040204020203" pitchFamily="34" charset="0"/>
                <a:cs typeface="Segoe UI Light" panose="020B0502040204020203" pitchFamily="34" charset="0"/>
              </a:rPr>
              <a:t> clause or a select list, and the column being aggregated is an outer reference"</a:t>
            </a:r>
            <a:endParaRPr lang="en-IN" sz="24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1752372" y="2957876"/>
            <a:ext cx="8685669" cy="1626919"/>
            <a:chOff x="208808" y="2957874"/>
            <a:chExt cx="7434262" cy="1626919"/>
          </a:xfrm>
        </p:grpSpPr>
        <p:pic>
          <p:nvPicPr>
            <p:cNvPr id="6" name="Picture 5"/>
            <p:cNvPicPr>
              <a:picLocks noChangeAspect="1"/>
            </p:cNvPicPr>
            <p:nvPr/>
          </p:nvPicPr>
          <p:blipFill>
            <a:blip r:embed="rId2" cstate="print"/>
            <a:stretch>
              <a:fillRect/>
            </a:stretch>
          </p:blipFill>
          <p:spPr>
            <a:xfrm>
              <a:off x="228600" y="2957874"/>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20375979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4" name="Rectangle 3"/>
          <p:cNvSpPr/>
          <p:nvPr/>
        </p:nvSpPr>
        <p:spPr>
          <a:xfrm>
            <a:off x="1676182" y="1143002"/>
            <a:ext cx="8838049" cy="473975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DISTINCT keyword can be used to sum only the distinct values of expr.</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2" name="Rectangle 1"/>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12018141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AVG and COUNT Aggregate (GROUP BY) Function </a:t>
            </a:r>
            <a:endParaRPr lang="en-IN" sz="3200" b="1" i="1" dirty="0">
              <a:latin typeface="Arial" pitchFamily="34" charset="0"/>
              <a:cs typeface="Arial" pitchFamily="34" charset="0"/>
            </a:endParaRPr>
          </a:p>
        </p:txBody>
      </p:sp>
      <p:sp>
        <p:nvSpPr>
          <p:cNvPr id="2" name="Rectangle 1"/>
          <p:cNvSpPr/>
          <p:nvPr/>
        </p:nvSpPr>
        <p:spPr>
          <a:xfrm>
            <a:off x="1708836" y="1447800"/>
            <a:ext cx="8685669"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1752372" y="4114800"/>
            <a:ext cx="4876165"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375048195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2" name="Rectangle 1"/>
          <p:cNvSpPr/>
          <p:nvPr/>
        </p:nvSpPr>
        <p:spPr>
          <a:xfrm>
            <a:off x="1676182" y="99060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875621107"/>
              </p:ext>
            </p:extLst>
          </p:nvPr>
        </p:nvGraphicFramePr>
        <p:xfrm>
          <a:off x="1676182" y="2692400"/>
          <a:ext cx="8838050" cy="3327400"/>
        </p:xfrm>
        <a:graphic>
          <a:graphicData uri="http://schemas.openxmlformats.org/drawingml/2006/table">
            <a:tbl>
              <a:tblPr firstRow="1" bandRow="1">
                <a:tableStyleId>{7E9639D4-E3E2-4D34-9284-5A2195B3D0D7}</a:tableStyleId>
              </a:tblPr>
              <a:tblGrid>
                <a:gridCol w="2742843">
                  <a:extLst>
                    <a:ext uri="{9D8B030D-6E8A-4147-A177-3AD203B41FA5}">
                      <a16:colId xmlns:a16="http://schemas.microsoft.com/office/drawing/2014/main" val="20000"/>
                    </a:ext>
                  </a:extLst>
                </a:gridCol>
                <a:gridCol w="60952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Aggregate (GROUP BY) Function</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chemeClr val="tx1"/>
                          </a:solidFill>
                          <a:latin typeface="Liberation Mono"/>
                          <a:ea typeface="+mn-ea"/>
                          <a:cs typeface="Arial" panose="020B0604020202020204" pitchFamily="34" charset="0"/>
                        </a:rPr>
                        <a:t>MAX([DISTINCT]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kumimoji="0" lang="en-IN" sz="1800" kern="1200" dirty="0">
                          <a:solidFill>
                            <a:schemeClr val="tx1"/>
                          </a:solidFill>
                          <a:latin typeface="Liberation Mono"/>
                          <a:ea typeface="+mn-ea"/>
                          <a:cs typeface="Arial" panose="020B0604020202020204" pitchFamily="34" charset="0"/>
                        </a:rPr>
                        <a:t>MIN([DISTINCT]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kumimoji="0" lang="en-IN" sz="1800" kern="1200" dirty="0">
                          <a:solidFill>
                            <a:schemeClr val="tx1"/>
                          </a:solidFill>
                          <a:latin typeface="Liberation Mono"/>
                          <a:ea typeface="+mn-ea"/>
                          <a:cs typeface="Arial" panose="020B0604020202020204" pitchFamily="34" charset="0"/>
                        </a:rPr>
                        <a:t>SUM([DISTINCT] expr)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marL="91428" marR="91428" anchor="ctr">
                    <a:solidFill>
                      <a:schemeClr val="bg1"/>
                    </a:solidFill>
                  </a:tcPr>
                </a:tc>
                <a:extLst>
                  <a:ext uri="{0D108BD9-81ED-4DB2-BD59-A6C34878D82A}">
                    <a16:rowId xmlns:a16="http://schemas.microsoft.com/office/drawing/2014/main" val="10003"/>
                  </a:ext>
                </a:extLst>
              </a:tr>
            </a:tbl>
          </a:graphicData>
        </a:graphic>
      </p:graphicFrame>
      <p:sp>
        <p:nvSpPr>
          <p:cNvPr id="7" name="Rectangle 6"/>
          <p:cNvSpPr/>
          <p:nvPr/>
        </p:nvSpPr>
        <p:spPr>
          <a:xfrm>
            <a:off x="1676182" y="1667470"/>
            <a:ext cx="8838049"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9" name="Rectangle 8"/>
          <p:cNvSpPr/>
          <p:nvPr/>
        </p:nvSpPr>
        <p:spPr>
          <a:xfrm>
            <a:off x="1676182" y="210901"/>
            <a:ext cx="3961884"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34804350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0"/>
            <a:ext cx="9142810" cy="1077218"/>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 and MAX Aggregate (GROUP BY) Function </a:t>
            </a:r>
            <a:endParaRPr lang="en-IN" sz="3200" b="1" i="1" dirty="0">
              <a:latin typeface="Arial" pitchFamily="34" charset="0"/>
              <a:cs typeface="Arial" pitchFamily="34" charset="0"/>
            </a:endParaRPr>
          </a:p>
        </p:txBody>
      </p:sp>
      <p:sp>
        <p:nvSpPr>
          <p:cNvPr id="10" name="Rectangle 9"/>
          <p:cNvSpPr/>
          <p:nvPr/>
        </p:nvSpPr>
        <p:spPr>
          <a:xfrm>
            <a:off x="1676182" y="1143002"/>
            <a:ext cx="8838049" cy="5139869"/>
          </a:xfrm>
          <a:prstGeom prst="rect">
            <a:avLst/>
          </a:prstGeom>
          <a:solidFill>
            <a:schemeClr val="bg1"/>
          </a:solidFill>
        </p:spPr>
        <p:txBody>
          <a:bodyPr wrap="square">
            <a:spAutoFit/>
          </a:bodyPr>
          <a:lstStyle/>
          <a:p>
            <a:r>
              <a:rPr lang="en-IN" sz="2000" b="1" dirty="0">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1523802" y="500038"/>
            <a:ext cx="7390438" cy="584775"/>
          </a:xfrm>
          <a:prstGeom prst="rect">
            <a:avLst/>
          </a:prstGeom>
        </p:spPr>
        <p:txBody>
          <a:bodyPr wrap="square">
            <a:spAutoFit/>
          </a:bodyPr>
          <a:lstStyle/>
          <a:p>
            <a:r>
              <a:rPr lang="en-IN" sz="1600" i="1" dirty="0">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3555604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914281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1752372" y="1295400"/>
            <a:ext cx="8685669" cy="1477328"/>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SELECT-LIST</a:t>
            </a:r>
            <a:r>
              <a:rPr lang="en-US" sz="2000" dirty="0">
                <a:latin typeface="Arial" pitchFamily="34" charset="0"/>
                <a:ea typeface="+mj-ea"/>
                <a:cs typeface="Arial" pitchFamily="34" charset="0"/>
              </a:rPr>
              <a:t> (the items before the FROM clause).</a:t>
            </a:r>
          </a:p>
          <a:p>
            <a:pPr>
              <a:lnSpc>
                <a:spcPct val="150000"/>
              </a:lnSpc>
              <a:buFont typeface="Arial" pitchFamily="34" charset="0"/>
              <a:buChar char="•"/>
            </a:pPr>
            <a:r>
              <a:rPr lang="en-US" sz="2000" dirty="0">
                <a:latin typeface="Arial" pitchFamily="34" charset="0"/>
                <a:ea typeface="+mj-ea"/>
                <a:cs typeface="Arial" pitchFamily="34" charset="0"/>
              </a:rPr>
              <a:t>  in the </a:t>
            </a:r>
            <a:r>
              <a:rPr lang="en-US" sz="2000" b="1" dirty="0">
                <a:latin typeface="Arial" pitchFamily="34" charset="0"/>
                <a:ea typeface="+mj-ea"/>
                <a:cs typeface="Arial" pitchFamily="34" charset="0"/>
              </a:rPr>
              <a:t>ORDER BY</a:t>
            </a:r>
            <a:r>
              <a:rPr lang="en-US" sz="2000" dirty="0">
                <a:latin typeface="Arial" pitchFamily="34" charset="0"/>
                <a:ea typeface="+mj-ea"/>
                <a:cs typeface="Arial" pitchFamily="34" charset="0"/>
              </a:rPr>
              <a:t> clause.</a:t>
            </a:r>
          </a:p>
          <a:p>
            <a:pPr>
              <a:lnSpc>
                <a:spcPct val="150000"/>
              </a:lnSpc>
              <a:buFont typeface="Arial" pitchFamily="34" charset="0"/>
              <a:buChar char="•"/>
            </a:pPr>
            <a:r>
              <a:rPr lang="en-US" sz="2000" dirty="0">
                <a:latin typeface="Arial" pitchFamily="34" charset="0"/>
                <a:ea typeface="+mj-ea"/>
                <a:cs typeface="Arial" pitchFamily="34" charset="0"/>
              </a:rPr>
              <a:t>  and in the </a:t>
            </a:r>
            <a:r>
              <a:rPr lang="en-US" sz="2000" b="1" dirty="0">
                <a:latin typeface="Arial" pitchFamily="34" charset="0"/>
                <a:ea typeface="+mj-ea"/>
                <a:cs typeface="Arial" pitchFamily="34" charset="0"/>
              </a:rPr>
              <a:t>HAVING</a:t>
            </a:r>
            <a:r>
              <a:rPr lang="en-US" sz="2000" dirty="0">
                <a:latin typeface="Arial" pitchFamily="34" charset="0"/>
                <a:ea typeface="+mj-ea"/>
                <a:cs typeface="Arial" pitchFamily="34" charset="0"/>
              </a:rPr>
              <a:t> clause.</a:t>
            </a:r>
          </a:p>
        </p:txBody>
      </p:sp>
      <p:sp>
        <p:nvSpPr>
          <p:cNvPr id="3" name="Rectangle 2"/>
          <p:cNvSpPr/>
          <p:nvPr/>
        </p:nvSpPr>
        <p:spPr>
          <a:xfrm>
            <a:off x="1752372" y="5156539"/>
            <a:ext cx="8685669" cy="1015663"/>
          </a:xfrm>
          <a:prstGeom prst="rect">
            <a:avLst/>
          </a:prstGeom>
          <a:solidFill>
            <a:schemeClr val="bg1"/>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7"/>
          <p:cNvGrpSpPr/>
          <p:nvPr/>
        </p:nvGrpSpPr>
        <p:grpSpPr>
          <a:xfrm>
            <a:off x="1752372" y="3173682"/>
            <a:ext cx="8685669" cy="1322119"/>
            <a:chOff x="208808" y="3402281"/>
            <a:chExt cx="7434262" cy="1626919"/>
          </a:xfrm>
        </p:grpSpPr>
        <p:pic>
          <p:nvPicPr>
            <p:cNvPr id="6" name="Picture 5"/>
            <p:cNvPicPr>
              <a:picLocks noChangeAspect="1"/>
            </p:cNvPicPr>
            <p:nvPr/>
          </p:nvPicPr>
          <p:blipFill>
            <a:blip r:embed="rId2" cstate="print"/>
            <a:stretch>
              <a:fillRect/>
            </a:stretch>
          </p:blipFill>
          <p:spPr>
            <a:xfrm>
              <a:off x="228600" y="3402281"/>
              <a:ext cx="4572000" cy="733567"/>
            </a:xfrm>
            <a:prstGeom prst="rect">
              <a:avLst/>
            </a:prstGeom>
          </p:spPr>
        </p:pic>
        <p:pic>
          <p:nvPicPr>
            <p:cNvPr id="7" name="Picture 6"/>
            <p:cNvPicPr>
              <a:picLocks noChangeAspect="1"/>
            </p:cNvPicPr>
            <p:nvPr/>
          </p:nvPicPr>
          <p:blipFill>
            <a:blip r:embed="rId3" cstate="print"/>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137318776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9" name="Rectangle 8"/>
          <p:cNvSpPr/>
          <p:nvPr/>
        </p:nvSpPr>
        <p:spPr>
          <a:xfrm>
            <a:off x="1755341" y="1219202"/>
            <a:ext cx="8685669"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1734561" y="717454"/>
            <a:ext cx="1261720"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1599994" y="3915728"/>
            <a:ext cx="6089336"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4003192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757934"/>
            <a:ext cx="4202657" cy="2185666"/>
          </a:xfrm>
          <a:prstGeom prst="rect">
            <a:avLst/>
          </a:prstGeom>
        </p:spPr>
      </p:pic>
      <p:sp>
        <p:nvSpPr>
          <p:cNvPr id="5" name="TextBox 4"/>
          <p:cNvSpPr txBox="1"/>
          <p:nvPr/>
        </p:nvSpPr>
        <p:spPr>
          <a:xfrm>
            <a:off x="1599992" y="3581402"/>
            <a:ext cx="6628537" cy="1446550"/>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37980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3" name="Rectangle 2"/>
          <p:cNvSpPr/>
          <p:nvPr/>
        </p:nvSpPr>
        <p:spPr>
          <a:xfrm>
            <a:off x="1676182" y="228602"/>
            <a:ext cx="8838049" cy="1015663"/>
          </a:xfrm>
          <a:prstGeom prst="rect">
            <a:avLst/>
          </a:prstGeom>
          <a:solidFill>
            <a:schemeClr val="bg1"/>
          </a:solidFill>
        </p:spPr>
        <p:txBody>
          <a:bodyPr wrap="square">
            <a:spAutoFit/>
          </a:bodyPr>
          <a:lstStyle/>
          <a:p>
            <a:r>
              <a:rPr lang="en-IN" sz="2000" dirty="0">
                <a:latin typeface="Segoe UI Light" panose="020B0502040204020203" pitchFamily="34" charset="0"/>
                <a:cs typeface="Segoe UI Light" panose="020B0502040204020203" pitchFamily="34" charset="0"/>
              </a:rPr>
              <a:t>The </a:t>
            </a:r>
            <a:r>
              <a:rPr lang="en-IN" sz="2000" b="1" i="1" dirty="0">
                <a:latin typeface="Segoe UI Light" panose="020B0502040204020203" pitchFamily="34" charset="0"/>
                <a:cs typeface="Segoe UI Light" panose="020B0502040204020203" pitchFamily="34" charset="0"/>
              </a:rPr>
              <a:t>HAVING</a:t>
            </a:r>
            <a:r>
              <a:rPr lang="en-IN" sz="2000" dirty="0">
                <a:latin typeface="Segoe UI Light" panose="020B0502040204020203" pitchFamily="34" charset="0"/>
                <a:cs typeface="Segoe UI Light" panose="020B0502040204020203" pitchFamily="34" charset="0"/>
              </a:rPr>
              <a:t> clause is often used with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to filter groups based on a specified condition. If the </a:t>
            </a:r>
            <a:r>
              <a:rPr lang="en-IN" sz="2000" b="1" i="1" dirty="0">
                <a:latin typeface="Segoe UI Light" panose="020B0502040204020203" pitchFamily="34" charset="0"/>
                <a:cs typeface="Segoe UI Light" panose="020B0502040204020203" pitchFamily="34" charset="0"/>
              </a:rPr>
              <a:t>GROUP</a:t>
            </a:r>
            <a:r>
              <a:rPr lang="en-IN" sz="2000" dirty="0">
                <a:latin typeface="Segoe UI Light" panose="020B0502040204020203" pitchFamily="34" charset="0"/>
                <a:cs typeface="Segoe UI Light" panose="020B0502040204020203" pitchFamily="34" charset="0"/>
              </a:rPr>
              <a:t> </a:t>
            </a:r>
            <a:r>
              <a:rPr lang="en-IN" sz="2000" b="1" i="1" dirty="0">
                <a:latin typeface="Segoe UI Light" panose="020B0502040204020203" pitchFamily="34" charset="0"/>
                <a:cs typeface="Segoe UI Light" panose="020B0502040204020203" pitchFamily="34" charset="0"/>
              </a:rPr>
              <a:t>BY</a:t>
            </a:r>
            <a:r>
              <a:rPr lang="en-IN" sz="2000" dirty="0">
                <a:latin typeface="Segoe UI Light" panose="020B0502040204020203" pitchFamily="34" charset="0"/>
                <a:cs typeface="Segoe UI Light" panose="020B0502040204020203" pitchFamily="34" charset="0"/>
              </a:rPr>
              <a:t>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4419025" y="1371602"/>
            <a:ext cx="6247587"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cstate="print"/>
          <a:stretch>
            <a:fillRect/>
          </a:stretch>
        </p:blipFill>
        <p:spPr>
          <a:xfrm>
            <a:off x="1904752" y="3272917"/>
            <a:ext cx="8380909" cy="685994"/>
          </a:xfrm>
          <a:prstGeom prst="rect">
            <a:avLst/>
          </a:prstGeom>
        </p:spPr>
      </p:pic>
    </p:spTree>
    <p:extLst>
      <p:ext uri="{BB962C8B-B14F-4D97-AF65-F5344CB8AC3E}">
        <p14:creationId xmlns:p14="http://schemas.microsoft.com/office/powerpoint/2010/main" val="32724518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1676182" y="2928372"/>
            <a:ext cx="8838049"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676182" y="703185"/>
            <a:ext cx="8838049"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676182" y="2099848"/>
            <a:ext cx="8838049" cy="646331"/>
          </a:xfrm>
          <a:prstGeom prst="rect">
            <a:avLst/>
          </a:prstGeom>
          <a:solidFill>
            <a:schemeClr val="bg1"/>
          </a:solidFill>
        </p:spPr>
        <p:txBody>
          <a:bodyPr wrap="square">
            <a:spAutoFit/>
          </a:bodyPr>
          <a:lstStyle/>
          <a:p>
            <a:r>
              <a:rPr lang="en-US" dirty="0">
                <a:latin typeface="Arial" pitchFamily="34" charset="0"/>
                <a:ea typeface="+mj-ea"/>
                <a:cs typeface="Arial" pitchFamily="34" charset="0"/>
              </a:rPr>
              <a:t>If the </a:t>
            </a:r>
            <a:r>
              <a:rPr lang="en-US" b="1"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b="1"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b="1"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b="1"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150085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42520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1676182" y="838202"/>
            <a:ext cx="8838049"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b="1" i="1"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b="1" i="1"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b="1" i="1" dirty="0">
                <a:solidFill>
                  <a:srgbClr val="0070C0"/>
                </a:solidFill>
                <a:latin typeface="Arial" panose="020B0604020202020204" pitchFamily="34" charset="0"/>
                <a:cs typeface="Arial" panose="020B0604020202020204" pitchFamily="34" charset="0"/>
              </a:rPr>
              <a:t>SUM , MIN, MAX, AVG</a:t>
            </a:r>
            <a:r>
              <a:rPr lang="en-IN" dirty="0">
                <a:latin typeface="Arial" panose="020B0604020202020204" pitchFamily="34" charset="0"/>
                <a:cs typeface="Arial" panose="020B0604020202020204" pitchFamily="34" charset="0"/>
              </a:rPr>
              <a:t> and </a:t>
            </a:r>
            <a:r>
              <a:rPr lang="en-IN" b="1" i="1" dirty="0">
                <a:solidFill>
                  <a:srgbClr val="0070C0"/>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1189554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241882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1676182" y="847666"/>
            <a:ext cx="8838049" cy="532453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 or @`my-</a:t>
            </a:r>
            <a:r>
              <a:rPr lang="en-IN" sz="2000" dirty="0" err="1">
                <a:latin typeface="Arial" panose="020B0604020202020204" pitchFamily="34" charset="0"/>
                <a:cs typeface="Arial" panose="020B0604020202020204" pitchFamily="34" charset="0"/>
              </a:rPr>
              <a:t>var</a:t>
            </a:r>
            <a:r>
              <a:rPr lang="en-I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27485230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676182" y="2032496"/>
            <a:ext cx="8838049"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676182" y="2565896"/>
            <a:ext cx="883804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641550" y="1524001"/>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1731594" y="3478570"/>
            <a:ext cx="8826175" cy="1754326"/>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cstate="print"/>
          <a:stretch>
            <a:fillRect/>
          </a:stretch>
        </p:blipFill>
        <p:spPr>
          <a:xfrm>
            <a:off x="1731595" y="5483267"/>
            <a:ext cx="6779388" cy="875871"/>
          </a:xfrm>
          <a:prstGeom prst="rect">
            <a:avLst/>
          </a:prstGeom>
        </p:spPr>
      </p:pic>
    </p:spTree>
    <p:extLst>
      <p:ext uri="{BB962C8B-B14F-4D97-AF65-F5344CB8AC3E}">
        <p14:creationId xmlns:p14="http://schemas.microsoft.com/office/powerpoint/2010/main" val="2032781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9" name="Rectangle 8"/>
          <p:cNvSpPr/>
          <p:nvPr/>
        </p:nvSpPr>
        <p:spPr>
          <a:xfrm>
            <a:off x="1611866" y="1530579"/>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1611866" y="2200870"/>
            <a:ext cx="8826175"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1523801" y="734512"/>
            <a:ext cx="891424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cstate="print"/>
          <a:stretch>
            <a:fillRect/>
          </a:stretch>
        </p:blipFill>
        <p:spPr>
          <a:xfrm>
            <a:off x="1904752" y="3276600"/>
            <a:ext cx="1523802" cy="3048000"/>
          </a:xfrm>
          <a:prstGeom prst="rect">
            <a:avLst/>
          </a:prstGeom>
        </p:spPr>
      </p:pic>
    </p:spTree>
    <p:extLst>
      <p:ext uri="{BB962C8B-B14F-4D97-AF65-F5344CB8AC3E}">
        <p14:creationId xmlns:p14="http://schemas.microsoft.com/office/powerpoint/2010/main" val="20693257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Tree>
    <p:extLst>
      <p:ext uri="{BB962C8B-B14F-4D97-AF65-F5344CB8AC3E}">
        <p14:creationId xmlns:p14="http://schemas.microsoft.com/office/powerpoint/2010/main" val="8262461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1676182" y="762000"/>
            <a:ext cx="8838049"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1654415" y="2971802"/>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9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675" y="152400"/>
            <a:ext cx="2348325" cy="762000"/>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9606"/>
            <a:ext cx="8838049" cy="1200329"/>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a:t>
            </a:r>
            <a:r>
              <a:rPr lang="en-IN" sz="2400" b="1" i="1" dirty="0">
                <a:solidFill>
                  <a:srgbClr val="006C86"/>
                </a:solidFill>
                <a:latin typeface="Segoe UI Light" panose="020B0502040204020203" pitchFamily="34" charset="0"/>
                <a:cs typeface="Segoe UI Light" panose="020B0502040204020203" pitchFamily="34" charset="0"/>
              </a:rPr>
              <a:t>not</a:t>
            </a:r>
            <a:r>
              <a:rPr lang="en-IN" sz="2400" i="1" dirty="0">
                <a:solidFill>
                  <a:srgbClr val="006C86"/>
                </a:solidFill>
                <a:latin typeface="Segoe UI Light" panose="020B0502040204020203" pitchFamily="34" charset="0"/>
                <a:cs typeface="Segoe UI Light" panose="020B0502040204020203" pitchFamily="34" charset="0"/>
              </a:rPr>
              <a:t> treated as a </a:t>
            </a:r>
            <a:r>
              <a:rPr lang="en-IN" sz="2400" b="1" i="1" dirty="0">
                <a:solidFill>
                  <a:srgbClr val="006C86"/>
                </a:solidFill>
                <a:latin typeface="Segoe UI Light" panose="020B0502040204020203" pitchFamily="34" charset="0"/>
                <a:cs typeface="Segoe UI Light" panose="020B0502040204020203" pitchFamily="34" charset="0"/>
              </a:rPr>
              <a:t>blank</a:t>
            </a:r>
            <a:r>
              <a:rPr lang="en-IN" sz="2400" i="1" dirty="0">
                <a:solidFill>
                  <a:srgbClr val="006C86"/>
                </a:solidFill>
                <a:latin typeface="Segoe UI Light" panose="020B0502040204020203" pitchFamily="34" charset="0"/>
                <a:cs typeface="Segoe UI Light" panose="020B0502040204020203" pitchFamily="34" charset="0"/>
              </a:rPr>
              <a:t> or </a:t>
            </a:r>
            <a:r>
              <a:rPr lang="en-IN" sz="2400" b="1" i="1" dirty="0">
                <a:solidFill>
                  <a:srgbClr val="006C86"/>
                </a:solidFill>
                <a:latin typeface="Segoe UI Light" panose="020B0502040204020203" pitchFamily="34" charset="0"/>
                <a:cs typeface="Segoe UI Light" panose="020B0502040204020203" pitchFamily="34" charset="0"/>
              </a:rPr>
              <a:t>0</a:t>
            </a:r>
            <a:r>
              <a:rPr lang="en-IN" sz="2400" i="1" dirty="0">
                <a:solidFill>
                  <a:srgbClr val="006C86"/>
                </a:solidFill>
                <a:latin typeface="Segoe UI Light" panose="020B0502040204020203" pitchFamily="34" charset="0"/>
                <a:cs typeface="Segoe UI Light" panose="020B0502040204020203" pitchFamily="34" charset="0"/>
              </a:rPr>
              <a:t>.</a:t>
            </a:r>
          </a:p>
          <a:p>
            <a:r>
              <a:rPr lang="en-IN" sz="2400" i="1" dirty="0">
                <a:solidFill>
                  <a:srgbClr val="006C86"/>
                </a:solidFill>
                <a:latin typeface="Segoe UI Light" panose="020B0502040204020203" pitchFamily="34" charset="0"/>
                <a:cs typeface="Segoe UI Light" panose="020B0502040204020203" pitchFamily="34" charset="0"/>
              </a:rPr>
              <a:t>The number of attributes(</a:t>
            </a:r>
            <a:r>
              <a:rPr lang="en-IN" sz="2400" b="1" i="1" dirty="0">
                <a:solidFill>
                  <a:srgbClr val="006C86"/>
                </a:solidFill>
                <a:latin typeface="Segoe UI Light" panose="020B0502040204020203" pitchFamily="34" charset="0"/>
                <a:cs typeface="Segoe UI Light" panose="020B0502040204020203" pitchFamily="34" charset="0"/>
              </a:rPr>
              <a:t>A</a:t>
            </a:r>
            <a:r>
              <a:rPr lang="en-IN" sz="2400" i="1" dirty="0">
                <a:solidFill>
                  <a:srgbClr val="006C86"/>
                </a:solidFill>
                <a:latin typeface="Segoe UI Light" panose="020B0502040204020203" pitchFamily="34" charset="0"/>
                <a:cs typeface="Segoe UI Light" panose="020B0502040204020203" pitchFamily="34" charset="0"/>
              </a:rPr>
              <a:t>)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a:p>
            <a:r>
              <a:rPr lang="en-US" sz="2400" i="1" dirty="0">
                <a:solidFill>
                  <a:srgbClr val="006C86"/>
                </a:solidFill>
                <a:latin typeface="Segoe UI Light" panose="020B0502040204020203" pitchFamily="34" charset="0"/>
                <a:cs typeface="Segoe UI Light" panose="020B0502040204020203" pitchFamily="34" charset="0"/>
              </a:rPr>
              <a:t>The number of tuples in a relation is known as </a:t>
            </a:r>
            <a:r>
              <a:rPr lang="en-US" sz="2400" b="1" i="1" dirty="0">
                <a:solidFill>
                  <a:srgbClr val="006C86"/>
                </a:solidFill>
                <a:latin typeface="Segoe UI Light" panose="020B0502040204020203" pitchFamily="34" charset="0"/>
                <a:cs typeface="Segoe UI Light" panose="020B0502040204020203" pitchFamily="34" charset="0"/>
              </a:rPr>
              <a:t>Cardinality</a:t>
            </a:r>
            <a:r>
              <a:rPr lang="en-US" sz="2400" i="1" dirty="0">
                <a:solidFill>
                  <a:srgbClr val="006C86"/>
                </a:solidFill>
                <a:latin typeface="Segoe UI Light" panose="020B0502040204020203" pitchFamily="34" charset="0"/>
                <a:cs typeface="Segoe UI Light" panose="020B0502040204020203" pitchFamily="34" charset="0"/>
              </a:rPr>
              <a:t>.</a:t>
            </a:r>
            <a:endParaRPr lang="en-IN" sz="2400" i="1" dirty="0">
              <a:solidFill>
                <a:srgbClr val="006C86"/>
              </a:solidFill>
              <a:latin typeface="Segoe UI Light" panose="020B0502040204020203" pitchFamily="34" charset="0"/>
              <a:cs typeface="Segoe UI Light" panose="020B0502040204020203" pitchFamily="34" charset="0"/>
            </a:endParaRPr>
          </a:p>
        </p:txBody>
      </p:sp>
      <p:sp>
        <p:nvSpPr>
          <p:cNvPr id="4" name="Rectangle 3"/>
          <p:cNvSpPr/>
          <p:nvPr/>
        </p:nvSpPr>
        <p:spPr>
          <a:xfrm>
            <a:off x="1666050" y="3312383"/>
            <a:ext cx="8786874" cy="1200329"/>
          </a:xfrm>
          <a:prstGeom prst="rect">
            <a:avLst/>
          </a:prstGeom>
        </p:spPr>
        <p:txBody>
          <a:bodyPr wrap="square">
            <a:spAutoFit/>
          </a:bodyPr>
          <a:lstStyle/>
          <a:p>
            <a:r>
              <a:rPr lang="en-US" sz="2400" i="1" dirty="0">
                <a:solidFill>
                  <a:srgbClr val="006C86"/>
                </a:solidFill>
                <a:latin typeface="Segoe UI Light" panose="020B0502040204020203" pitchFamily="34" charset="0"/>
                <a:cs typeface="Segoe UI Light" panose="020B0502040204020203" pitchFamily="34" charset="0"/>
              </a:rPr>
              <a:t>Structured Query Language (SQL) is a standard Database language which is used to create, maintain and retrieve the data in relational database.</a:t>
            </a:r>
          </a:p>
        </p:txBody>
      </p:sp>
    </p:spTree>
    <p:extLst>
      <p:ext uri="{BB962C8B-B14F-4D97-AF65-F5344CB8AC3E}">
        <p14:creationId xmlns:p14="http://schemas.microsoft.com/office/powerpoint/2010/main" val="10529456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784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14402"/>
            <a:ext cx="8838049"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643530" y="2209800"/>
            <a:ext cx="8794512"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676182" y="3616404"/>
            <a:ext cx="87618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2" name="Rectangle 11"/>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46371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372" y="762000"/>
            <a:ext cx="883804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1752372" y="2133602"/>
            <a:ext cx="8685669"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NOW(), CURDATE(), CURTIME()</a:t>
            </a:r>
          </a:p>
        </p:txBody>
      </p:sp>
      <p:sp>
        <p:nvSpPr>
          <p:cNvPr id="10" name="Rectangle 9"/>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866753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Date()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721442" y="3465340"/>
            <a:ext cx="6857107"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400286125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r>
              <a:rPr lang="en-IN" sz="3200" b="1" i="1" dirty="0">
                <a:latin typeface="Arial" pitchFamily="34" charset="0"/>
                <a:cs typeface="Arial" pitchFamily="34" charset="0"/>
              </a:rPr>
              <a:t>+ or - operator</a:t>
            </a:r>
          </a:p>
        </p:txBody>
      </p:sp>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08835" y="1112247"/>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8568803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708835" y="1524000"/>
            <a:ext cx="8718321"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7154244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1137135225"/>
              </p:ext>
            </p:extLst>
          </p:nvPr>
        </p:nvGraphicFramePr>
        <p:xfrm>
          <a:off x="1676182" y="21336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13" name="Rectangle 12"/>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8802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792877092"/>
              </p:ext>
            </p:extLst>
          </p:nvPr>
        </p:nvGraphicFramePr>
        <p:xfrm>
          <a:off x="1676182" y="1676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308565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1983408755"/>
              </p:ext>
            </p:extLst>
          </p:nvPr>
        </p:nvGraphicFramePr>
        <p:xfrm>
          <a:off x="1676182" y="2057402"/>
          <a:ext cx="8838049" cy="3981447"/>
        </p:xfrm>
        <a:graphic>
          <a:graphicData uri="http://schemas.openxmlformats.org/drawingml/2006/table">
            <a:tbl>
              <a:tblPr firstRow="1" bandRow="1">
                <a:tableStyleId>{7E9639D4-E3E2-4D34-9284-5A2195B3D0D7}</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ExpectedexprFormat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SECOND</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SECONDS</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MINUTE</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MINUTES</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HOUR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HOURS</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DAY</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WEEK</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WEEKS</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MONTH</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MONTHS</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QUARTER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QUARTERS</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Arial" panose="020B0604020202020204" pitchFamily="34" charset="0"/>
                          <a:ea typeface="+mn-ea"/>
                          <a:cs typeface="Arial" panose="020B0604020202020204" pitchFamily="34" charset="0"/>
                        </a:rPr>
                        <a:t>YEAR</a:t>
                      </a:r>
                    </a:p>
                  </a:txBody>
                  <a:tcPr marL="76190" marR="76190" marT="76200" marB="76200">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YEARS</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40300837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3622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625000132"/>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2438400"/>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701659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1676182" y="1065074"/>
            <a:ext cx="8838049"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752373" y="4274403"/>
            <a:ext cx="8457098"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374260340"/>
              </p:ext>
            </p:extLst>
          </p:nvPr>
        </p:nvGraphicFramePr>
        <p:xfrm>
          <a:off x="1752372" y="2133600"/>
          <a:ext cx="8378397" cy="1854200"/>
        </p:xfrm>
        <a:graphic>
          <a:graphicData uri="http://schemas.openxmlformats.org/drawingml/2006/table">
            <a:tbl>
              <a:tblPr firstRow="1" bandRow="1">
                <a:tableStyleId>{7E9639D4-E3E2-4D34-9284-5A2195B3D0D7}</a:tableStyleId>
              </a:tblPr>
              <a:tblGrid>
                <a:gridCol w="2590463">
                  <a:extLst>
                    <a:ext uri="{9D8B030D-6E8A-4147-A177-3AD203B41FA5}">
                      <a16:colId xmlns:a16="http://schemas.microsoft.com/office/drawing/2014/main" val="20000"/>
                    </a:ext>
                  </a:extLst>
                </a:gridCol>
                <a:gridCol w="1980942">
                  <a:extLst>
                    <a:ext uri="{9D8B030D-6E8A-4147-A177-3AD203B41FA5}">
                      <a16:colId xmlns:a16="http://schemas.microsoft.com/office/drawing/2014/main" val="20001"/>
                    </a:ext>
                  </a:extLst>
                </a:gridCol>
                <a:gridCol w="1752372">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759389">
                  <a:extLst>
                    <a:ext uri="{9D8B030D-6E8A-4147-A177-3AD203B41FA5}">
                      <a16:colId xmlns:a16="http://schemas.microsoft.com/office/drawing/2014/main" val="20004"/>
                    </a:ext>
                  </a:extLst>
                </a:gridCol>
              </a:tblGrid>
              <a:tr h="370840">
                <a:tc gridSpan="5">
                  <a:txBody>
                    <a:bodyPr/>
                    <a:lstStyle/>
                    <a:p>
                      <a:r>
                        <a:rPr lang="en-IN" sz="1600" dirty="0">
                          <a:solidFill>
                            <a:schemeClr val="tx1"/>
                          </a:solidFill>
                          <a:latin typeface="Arial" panose="020B0604020202020204" pitchFamily="34" charset="0"/>
                          <a:cs typeface="Arial" panose="020B0604020202020204" pitchFamily="34" charset="0"/>
                        </a:rPr>
                        <a:t>Unit Value</a:t>
                      </a:r>
                    </a:p>
                  </a:txBody>
                  <a:tcPr marL="91428" marR="91428">
                    <a:solidFill>
                      <a:schemeClr val="bg1"/>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MICROSECOND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a:t>
                      </a:r>
                    </a:p>
                  </a:txBody>
                  <a:tcPr marL="91428" marR="91428">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WEEK</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MONTH</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QUARTER</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chemeClr val="tx1"/>
                          </a:solidFill>
                          <a:latin typeface="Arial" panose="020B0604020202020204" pitchFamily="34" charset="0"/>
                          <a:cs typeface="Arial" panose="020B0604020202020204" pitchFamily="34" charset="0"/>
                        </a:rPr>
                        <a:t>MINUTE_SECOND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HOUR_SECOND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DAY_SECOND</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DAY_HOUR</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HOUR_MINUTE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DAY_MINUTE</a:t>
                      </a:r>
                    </a:p>
                  </a:txBody>
                  <a:tcPr marL="91428" marR="91428">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YEAR_MONTH</a:t>
                      </a:r>
                    </a:p>
                  </a:txBody>
                  <a:tcPr marL="91428" marR="91428">
                    <a:solidFill>
                      <a:schemeClr val="bg1"/>
                    </a:solidFill>
                  </a:tcPr>
                </a:tc>
                <a:tc>
                  <a:txBody>
                    <a:bodyPr/>
                    <a:lstStyle/>
                    <a:p>
                      <a:endParaRPr lang="en-IN" sz="160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64740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685506321"/>
              </p:ext>
            </p:extLst>
          </p:nvPr>
        </p:nvGraphicFramePr>
        <p:xfrm>
          <a:off x="1676182" y="668022"/>
          <a:ext cx="8838050" cy="4818378"/>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lang="en-IN" dirty="0">
                          <a:solidFill>
                            <a:schemeClr val="tx1"/>
                          </a:solidFill>
                          <a:latin typeface="Arial" panose="020B0604020202020204" pitchFamily="34" charset="0"/>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DAY() is a synonym for DAYOFMONTH().</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DAYNAME(date)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name of the weekday for date.</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DAYOFMONTH(date)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month for date, in the range 1 to 31</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DAYOFWEEK(date)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DAYOFYEAR(date)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day of the year for date, in the range 1 to 366</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LAST_DAY(date)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MONTH(date)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month for date, in the range 1 to 12 for January to December</a:t>
                      </a:r>
                    </a:p>
                  </a:txBody>
                  <a:tcPr marL="76190" marR="76190" marT="76200" marB="76200">
                    <a:solidFill>
                      <a:schemeClr val="bg1"/>
                    </a:solidFill>
                  </a:tcPr>
                </a:tc>
                <a:extLst>
                  <a:ext uri="{0D108BD9-81ED-4DB2-BD59-A6C34878D82A}">
                    <a16:rowId xmlns:a16="http://schemas.microsoft.com/office/drawing/2014/main" val="10007"/>
                  </a:ext>
                </a:extLst>
              </a:tr>
              <a:tr h="442383">
                <a:tc>
                  <a:txBody>
                    <a:bodyPr/>
                    <a:lstStyle/>
                    <a:p>
                      <a:pPr fontAlgn="t"/>
                      <a:r>
                        <a:rPr kumimoji="0" lang="en-IN" sz="1600" kern="1200" dirty="0">
                          <a:solidFill>
                            <a:schemeClr val="tx1"/>
                          </a:solidFill>
                          <a:latin typeface="Liberation Mono"/>
                          <a:ea typeface="+mn-ea"/>
                          <a:cs typeface="+mn-cs"/>
                        </a:rPr>
                        <a:t>MONTHNAME(date)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full name of the month for date.</a:t>
                      </a:r>
                    </a:p>
                  </a:txBody>
                  <a:tcPr marL="76190" marR="76190" marT="76200" marB="76200">
                    <a:solidFill>
                      <a:schemeClr val="bg1"/>
                    </a:solidFill>
                  </a:tcPr>
                </a:tc>
                <a:extLst>
                  <a:ext uri="{0D108BD9-81ED-4DB2-BD59-A6C34878D82A}">
                    <a16:rowId xmlns:a16="http://schemas.microsoft.com/office/drawing/2014/main" val="10008"/>
                  </a:ext>
                </a:extLst>
              </a:tr>
            </a:tbl>
          </a:graphicData>
        </a:graphic>
      </p:graphicFrame>
      <p:sp>
        <p:nvSpPr>
          <p:cNvPr id="7" name="Rectangle 6"/>
          <p:cNvSpPr/>
          <p:nvPr/>
        </p:nvSpPr>
        <p:spPr>
          <a:xfrm>
            <a:off x="1523801" y="5669837"/>
            <a:ext cx="906662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32169368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sp>
        <p:nvSpPr>
          <p:cNvPr id="8" name="Rectangle 7"/>
          <p:cNvSpPr/>
          <p:nvPr/>
        </p:nvSpPr>
        <p:spPr>
          <a:xfrm>
            <a:off x="8041237" y="76200"/>
            <a:ext cx="2385919"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181180278"/>
              </p:ext>
            </p:extLst>
          </p:nvPr>
        </p:nvGraphicFramePr>
        <p:xfrm>
          <a:off x="1676182" y="838202"/>
          <a:ext cx="8838050" cy="4132155"/>
        </p:xfrm>
        <a:graphic>
          <a:graphicData uri="http://schemas.openxmlformats.org/drawingml/2006/table">
            <a:tbl>
              <a:tblPr firstRow="1" bandRow="1">
                <a:tableStyleId>{7E9639D4-E3E2-4D34-9284-5A2195B3D0D7}</a:tableStyleId>
              </a:tblPr>
              <a:tblGrid>
                <a:gridCol w="2514273">
                  <a:extLst>
                    <a:ext uri="{9D8B030D-6E8A-4147-A177-3AD203B41FA5}">
                      <a16:colId xmlns:a16="http://schemas.microsoft.com/office/drawing/2014/main" val="20000"/>
                    </a:ext>
                  </a:extLst>
                </a:gridCol>
                <a:gridCol w="632377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fontAlgn="t"/>
                      <a:r>
                        <a:rPr kumimoji="0" lang="en-IN" sz="1600" kern="1200" dirty="0">
                          <a:solidFill>
                            <a:schemeClr val="tx1"/>
                          </a:solidFill>
                          <a:latin typeface="Liberation Mono"/>
                          <a:ea typeface="+mn-ea"/>
                          <a:cs typeface="+mn-cs"/>
                        </a:rPr>
                        <a:t>WEEKDAY(date)</a:t>
                      </a:r>
                    </a:p>
                  </a:txBody>
                  <a:tcPr marL="76190" marR="76190" marT="76200" marB="76200" anchor="ctr">
                    <a:solidFill>
                      <a:schemeClr val="bg1"/>
                    </a:solidFill>
                  </a:tcP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190" marR="76190" marT="76200" marB="76200">
                    <a:solidFill>
                      <a:schemeClr val="bg1"/>
                    </a:solidFill>
                  </a:tcPr>
                </a:tc>
                <a:extLst>
                  <a:ext uri="{0D108BD9-81ED-4DB2-BD59-A6C34878D82A}">
                    <a16:rowId xmlns:a16="http://schemas.microsoft.com/office/drawing/2014/main" val="10001"/>
                  </a:ext>
                </a:extLst>
              </a:tr>
              <a:tr h="442383">
                <a:tc>
                  <a:txBody>
                    <a:bodyPr/>
                    <a:lstStyle/>
                    <a:p>
                      <a:pPr fontAlgn="t"/>
                      <a:r>
                        <a:rPr kumimoji="0" lang="en-IN" sz="1600" kern="1200" dirty="0">
                          <a:solidFill>
                            <a:schemeClr val="tx1"/>
                          </a:solidFill>
                          <a:latin typeface="Liberation Mono"/>
                          <a:ea typeface="+mn-ea"/>
                          <a:cs typeface="+mn-cs"/>
                        </a:rPr>
                        <a:t>WEEKOFYEAR(date)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calendar week of the date as a number in the range from 1 to 53.</a:t>
                      </a:r>
                    </a:p>
                  </a:txBody>
                  <a:tcPr marL="76190" marR="76190" marT="76200" marB="76200">
                    <a:solidFill>
                      <a:schemeClr val="bg1"/>
                    </a:solidFill>
                  </a:tcPr>
                </a:tc>
                <a:extLst>
                  <a:ext uri="{0D108BD9-81ED-4DB2-BD59-A6C34878D82A}">
                    <a16:rowId xmlns:a16="http://schemas.microsoft.com/office/drawing/2014/main" val="10002"/>
                  </a:ext>
                </a:extLst>
              </a:tr>
              <a:tr h="442383">
                <a:tc>
                  <a:txBody>
                    <a:bodyPr/>
                    <a:lstStyle/>
                    <a:p>
                      <a:pPr fontAlgn="t"/>
                      <a:r>
                        <a:rPr kumimoji="0" lang="en-IN" sz="1600" kern="1200" dirty="0">
                          <a:solidFill>
                            <a:schemeClr val="tx1"/>
                          </a:solidFill>
                          <a:latin typeface="Liberation Mono"/>
                          <a:ea typeface="+mn-ea"/>
                          <a:cs typeface="+mn-cs"/>
                        </a:rPr>
                        <a:t>QUARTER(date)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quarter of the year for date, in the range 1 to 4.</a:t>
                      </a:r>
                    </a:p>
                  </a:txBody>
                  <a:tcPr marL="76190" marR="76190" marT="76200" marB="76200">
                    <a:solidFill>
                      <a:schemeClr val="bg1"/>
                    </a:solidFill>
                  </a:tcPr>
                </a:tc>
                <a:extLst>
                  <a:ext uri="{0D108BD9-81ED-4DB2-BD59-A6C34878D82A}">
                    <a16:rowId xmlns:a16="http://schemas.microsoft.com/office/drawing/2014/main" val="10003"/>
                  </a:ext>
                </a:extLst>
              </a:tr>
              <a:tr h="442383">
                <a:tc>
                  <a:txBody>
                    <a:bodyPr/>
                    <a:lstStyle/>
                    <a:p>
                      <a:pPr fontAlgn="t"/>
                      <a:r>
                        <a:rPr kumimoji="0" lang="en-IN" sz="1600" kern="1200" dirty="0">
                          <a:solidFill>
                            <a:schemeClr val="tx1"/>
                          </a:solidFill>
                          <a:latin typeface="Liberation Mono"/>
                          <a:ea typeface="+mn-ea"/>
                          <a:cs typeface="+mn-cs"/>
                        </a:rPr>
                        <a:t>HOUR(time)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hour for time. The range of the return value is 0 to 23 for time-of-day values.</a:t>
                      </a:r>
                    </a:p>
                  </a:txBody>
                  <a:tcPr marL="76190" marR="76190" marT="76200" marB="76200">
                    <a:solidFill>
                      <a:schemeClr val="bg1"/>
                    </a:solidFill>
                  </a:tcPr>
                </a:tc>
                <a:extLst>
                  <a:ext uri="{0D108BD9-81ED-4DB2-BD59-A6C34878D82A}">
                    <a16:rowId xmlns:a16="http://schemas.microsoft.com/office/drawing/2014/main" val="10004"/>
                  </a:ext>
                </a:extLst>
              </a:tr>
              <a:tr h="442383">
                <a:tc>
                  <a:txBody>
                    <a:bodyPr/>
                    <a:lstStyle/>
                    <a:p>
                      <a:pPr fontAlgn="t"/>
                      <a:r>
                        <a:rPr kumimoji="0" lang="en-IN" sz="1600" kern="1200" dirty="0">
                          <a:solidFill>
                            <a:schemeClr val="tx1"/>
                          </a:solidFill>
                          <a:latin typeface="Liberation Mono"/>
                          <a:ea typeface="+mn-ea"/>
                          <a:cs typeface="+mn-cs"/>
                        </a:rPr>
                        <a:t>MINUTE(time)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minute for time, in the range 0 to 59.</a:t>
                      </a:r>
                    </a:p>
                  </a:txBody>
                  <a:tcPr marL="76190" marR="76190" marT="76200" marB="76200">
                    <a:solidFill>
                      <a:schemeClr val="bg1"/>
                    </a:solidFill>
                  </a:tcPr>
                </a:tc>
                <a:extLst>
                  <a:ext uri="{0D108BD9-81ED-4DB2-BD59-A6C34878D82A}">
                    <a16:rowId xmlns:a16="http://schemas.microsoft.com/office/drawing/2014/main" val="10005"/>
                  </a:ext>
                </a:extLst>
              </a:tr>
              <a:tr h="442383">
                <a:tc>
                  <a:txBody>
                    <a:bodyPr/>
                    <a:lstStyle/>
                    <a:p>
                      <a:pPr fontAlgn="t"/>
                      <a:r>
                        <a:rPr kumimoji="0" lang="en-IN" sz="1600" kern="1200" dirty="0">
                          <a:solidFill>
                            <a:schemeClr val="tx1"/>
                          </a:solidFill>
                          <a:latin typeface="Liberation Mono"/>
                          <a:ea typeface="+mn-ea"/>
                          <a:cs typeface="+mn-cs"/>
                        </a:rPr>
                        <a:t>SECOND(time)</a:t>
                      </a:r>
                    </a:p>
                  </a:txBody>
                  <a:tcPr marL="76190" marR="76190" marT="76200" marB="76200" anchor="ctr">
                    <a:solidFill>
                      <a:schemeClr val="bg1"/>
                    </a:solidFill>
                  </a:tcPr>
                </a:tc>
                <a:tc>
                  <a:txBody>
                    <a:bodyPr/>
                    <a:lstStyle/>
                    <a:p>
                      <a:pPr fontAlgn="t"/>
                      <a:r>
                        <a:rPr lang="en-IN" sz="1600" dirty="0">
                          <a:solidFill>
                            <a:schemeClr val="tx1"/>
                          </a:solidFill>
                          <a:effectLst/>
                          <a:latin typeface="Arial" panose="020B0604020202020204" pitchFamily="34" charset="0"/>
                          <a:cs typeface="Arial" panose="020B0604020202020204" pitchFamily="34" charset="0"/>
                        </a:rPr>
                        <a:t>Returns the second for time, in the range 0 to 59.</a:t>
                      </a:r>
                    </a:p>
                  </a:txBody>
                  <a:tcPr marL="76190" marR="76190" marT="76200" marB="76200">
                    <a:solidFill>
                      <a:schemeClr val="bg1"/>
                    </a:solidFill>
                  </a:tcPr>
                </a:tc>
                <a:extLst>
                  <a:ext uri="{0D108BD9-81ED-4DB2-BD59-A6C34878D82A}">
                    <a16:rowId xmlns:a16="http://schemas.microsoft.com/office/drawing/2014/main" val="10006"/>
                  </a:ext>
                </a:extLst>
              </a:tr>
              <a:tr h="442383">
                <a:tc>
                  <a:txBody>
                    <a:bodyPr/>
                    <a:lstStyle/>
                    <a:p>
                      <a:pPr fontAlgn="t"/>
                      <a:r>
                        <a:rPr kumimoji="0" lang="en-IN" sz="1600" kern="1200" dirty="0">
                          <a:solidFill>
                            <a:schemeClr val="tx1"/>
                          </a:solidFill>
                          <a:latin typeface="Liberation Mono"/>
                          <a:ea typeface="+mn-ea"/>
                          <a:cs typeface="+mn-cs"/>
                        </a:rPr>
                        <a:t>DATEDIFF(expr1,expr2)</a:t>
                      </a:r>
                    </a:p>
                  </a:txBody>
                  <a:tcPr marL="76190" marR="76190" marT="76200" marB="76200" anchor="ctr">
                    <a:solidFill>
                      <a:schemeClr val="bg1"/>
                    </a:solidFill>
                  </a:tcP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solidFill>
                          <a:schemeClr val="tx1"/>
                        </a:solidFill>
                        <a:effectLst/>
                        <a:latin typeface="Arial" panose="020B0604020202020204" pitchFamily="34" charset="0"/>
                        <a:cs typeface="Arial" panose="020B0604020202020204" pitchFamily="34" charset="0"/>
                      </a:endParaRPr>
                    </a:p>
                  </a:txBody>
                  <a:tcPr marL="76190" marR="76190" marT="76200" marB="76200">
                    <a:solidFill>
                      <a:schemeClr val="bg1"/>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1676182" y="5112603"/>
            <a:ext cx="883804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624586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33980197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5410200"/>
            <a:ext cx="8838049"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44044234"/>
              </p:ext>
            </p:extLst>
          </p:nvPr>
        </p:nvGraphicFramePr>
        <p:xfrm>
          <a:off x="1676182" y="787404"/>
          <a:ext cx="8838049" cy="442383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%a</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%b</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Abbreviated month name (Jan-Dec)</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%c</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Month, numeric (0-12)</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with English suffix (0th, 1st, 2nd, 3rd, </a:t>
                      </a:r>
                      <a:r>
                        <a:rPr lang="en-US" sz="1600" dirty="0">
                          <a:solidFill>
                            <a:schemeClr val="tx1"/>
                          </a:solidFill>
                          <a:effectLst/>
                          <a:latin typeface="Tahoma" panose="020B0604030504040204" pitchFamily="34" charset="0"/>
                          <a:ea typeface="Times New Roman" panose="02020603050405020304" pitchFamily="18" charset="0"/>
                        </a:rPr>
                        <a:t>�</a:t>
                      </a:r>
                      <a:r>
                        <a:rPr lang="en-US" sz="1600" dirty="0">
                          <a:solidFill>
                            <a:schemeClr val="tx1"/>
                          </a:solidFill>
                          <a:effectLst/>
                          <a:latin typeface="Arial" panose="020B0604020202020204" pitchFamily="34" charset="0"/>
                          <a:ea typeface="Times New Roman" panose="02020603050405020304" pitchFamily="18" charset="0"/>
                        </a:rPr>
                        <a:t>)</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%d</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%e</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lang="en-US" sz="1600" dirty="0">
                          <a:solidFill>
                            <a:schemeClr val="tx1"/>
                          </a:solidFill>
                          <a:effectLst/>
                          <a:latin typeface="Arial" panose="020B0604020202020204" pitchFamily="34" charset="0"/>
                          <a:ea typeface="Times New Roman" panose="02020603050405020304" pitchFamily="18" charset="0"/>
                        </a:rPr>
                        <a:t>Day of month, numeric (0-31)</a:t>
                      </a:r>
                      <a:endParaRPr lang="en-IN" sz="1600" dirty="0">
                        <a:solidFill>
                          <a:schemeClr val="tx1"/>
                        </a:solidFill>
                        <a:effectLst/>
                        <a:latin typeface="Times New Roman" panose="02020603050405020304" pitchFamily="18" charset="0"/>
                        <a:ea typeface="Times New Roman" panose="02020603050405020304" pitchFamily="18" charset="0"/>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%f</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%h</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0559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63412865"/>
              </p:ext>
            </p:extLst>
          </p:nvPr>
        </p:nvGraphicFramePr>
        <p:xfrm>
          <a:off x="1676182" y="787404"/>
          <a:ext cx="8838049" cy="5308596"/>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US" sz="1600" kern="1200" dirty="0">
                          <a:solidFill>
                            <a:schemeClr val="tx1"/>
                          </a:solidFill>
                          <a:latin typeface="Liberation Mono"/>
                          <a:ea typeface="+mn-ea"/>
                          <a:cs typeface="+mn-cs"/>
                        </a:rPr>
                        <a:t>%i</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US" sz="1600" kern="1200" dirty="0">
                          <a:solidFill>
                            <a:schemeClr val="tx1"/>
                          </a:solidFill>
                          <a:latin typeface="Liberation Mono"/>
                          <a:ea typeface="+mn-ea"/>
                          <a:cs typeface="+mn-cs"/>
                        </a:rPr>
                        <a:t>%j</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lvl="0">
                        <a:spcAft>
                          <a:spcPts val="0"/>
                        </a:spcAft>
                      </a:pPr>
                      <a:r>
                        <a:rPr kumimoji="0" lang="en-US" sz="1600" kern="1200" dirty="0">
                          <a:solidFill>
                            <a:schemeClr val="tx1"/>
                          </a:solidFill>
                          <a:latin typeface="Liberation Mono"/>
                          <a:ea typeface="+mn-ea"/>
                          <a:cs typeface="+mn-cs"/>
                        </a:rPr>
                        <a:t>%k</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lvl="0">
                        <a:spcAft>
                          <a:spcPts val="0"/>
                        </a:spcAft>
                      </a:pPr>
                      <a:r>
                        <a:rPr kumimoji="0" lang="en-US" sz="1600" kern="1200" dirty="0">
                          <a:solidFill>
                            <a:schemeClr val="tx1"/>
                          </a:solidFill>
                          <a:latin typeface="Liberation Mono"/>
                          <a:ea typeface="+mn-ea"/>
                          <a:cs typeface="+mn-cs"/>
                        </a:rPr>
                        <a:t>%l</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lvl="0">
                        <a:spcAft>
                          <a:spcPts val="0"/>
                        </a:spcAft>
                      </a:pPr>
                      <a:r>
                        <a:rPr kumimoji="0" lang="en-US" sz="1600" kern="1200" dirty="0">
                          <a:solidFill>
                            <a:schemeClr val="tx1"/>
                          </a:solidFill>
                          <a:latin typeface="Liberation Mono"/>
                          <a:ea typeface="+mn-ea"/>
                          <a:cs typeface="+mn-cs"/>
                        </a:rPr>
                        <a:t>%m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lvl="0">
                        <a:spcAft>
                          <a:spcPts val="0"/>
                        </a:spcAft>
                      </a:pPr>
                      <a:r>
                        <a:rPr kumimoji="0" lang="en-US" sz="1600" kern="1200" dirty="0">
                          <a:solidFill>
                            <a:schemeClr val="tx1"/>
                          </a:solidFill>
                          <a:latin typeface="Liberation Mono"/>
                          <a:ea typeface="+mn-ea"/>
                          <a:cs typeface="+mn-cs"/>
                        </a:rPr>
                        <a:t>%p</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lvl="0">
                        <a:spcAft>
                          <a:spcPts val="0"/>
                        </a:spcAft>
                      </a:pPr>
                      <a:r>
                        <a:rPr kumimoji="0" lang="en-US" sz="1600" kern="1200" dirty="0">
                          <a:solidFill>
                            <a:schemeClr val="tx1"/>
                          </a:solidFill>
                          <a:latin typeface="Liberation Mono"/>
                          <a:ea typeface="+mn-ea"/>
                          <a:cs typeface="+mn-cs"/>
                        </a:rPr>
                        <a:t>%r</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lvl="0">
                        <a:spcAft>
                          <a:spcPts val="0"/>
                        </a:spcAft>
                      </a:pPr>
                      <a:r>
                        <a:rPr kumimoji="0" lang="en-US" sz="1600" kern="1200" dirty="0">
                          <a:solidFill>
                            <a:schemeClr val="tx1"/>
                          </a:solidFill>
                          <a:latin typeface="Liberation Mono"/>
                          <a:ea typeface="+mn-ea"/>
                          <a:cs typeface="+mn-cs"/>
                        </a:rPr>
                        <a:t>%s</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778487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356274"/>
              </p:ext>
            </p:extLst>
          </p:nvPr>
        </p:nvGraphicFramePr>
        <p:xfrm>
          <a:off x="1676182" y="787404"/>
          <a:ext cx="8838049" cy="5399190"/>
        </p:xfrm>
        <a:graphic>
          <a:graphicData uri="http://schemas.openxmlformats.org/drawingml/2006/table">
            <a:tbl>
              <a:tblPr firstRow="1" bandRow="1">
                <a:tableStyleId>{7E9639D4-E3E2-4D34-9284-5A2195B3D0D7}</a:tableStyleId>
              </a:tblPr>
              <a:tblGrid>
                <a:gridCol w="1371421">
                  <a:extLst>
                    <a:ext uri="{9D8B030D-6E8A-4147-A177-3AD203B41FA5}">
                      <a16:colId xmlns:a16="http://schemas.microsoft.com/office/drawing/2014/main" val="20000"/>
                    </a:ext>
                  </a:extLst>
                </a:gridCol>
                <a:gridCol w="7466628">
                  <a:extLst>
                    <a:ext uri="{9D8B030D-6E8A-4147-A177-3AD203B41FA5}">
                      <a16:colId xmlns:a16="http://schemas.microsoft.com/office/drawing/2014/main" val="20001"/>
                    </a:ext>
                  </a:extLst>
                </a:gridCol>
              </a:tblGrid>
              <a:tr h="442383">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Formats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lvl="0">
                        <a:spcAft>
                          <a:spcPts val="0"/>
                        </a:spcAft>
                      </a:pPr>
                      <a:r>
                        <a:rPr kumimoji="0" lang="en-US" sz="1600" kern="1200" dirty="0">
                          <a:solidFill>
                            <a:schemeClr val="tx1"/>
                          </a:solidFill>
                          <a:latin typeface="Liberation Mono"/>
                          <a:ea typeface="+mn-ea"/>
                          <a:cs typeface="+mn-cs"/>
                        </a:rPr>
                        <a:t>%T</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lvl="0">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a:spcAft>
                          <a:spcPts val="0"/>
                        </a:spcAft>
                      </a:pPr>
                      <a:r>
                        <a:rPr kumimoji="0" lang="en-US" sz="1600" kern="1200" dirty="0">
                          <a:solidFill>
                            <a:schemeClr val="tx1"/>
                          </a:solidFill>
                          <a:latin typeface="Liberation Mono"/>
                          <a:ea typeface="+mn-ea"/>
                          <a:cs typeface="+mn-cs"/>
                        </a:rPr>
                        <a:t>%u</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a:spcAft>
                          <a:spcPts val="0"/>
                        </a:spcAft>
                      </a:pPr>
                      <a:r>
                        <a:rPr kumimoji="0" lang="en-US" sz="1600" kern="1200" dirty="0">
                          <a:solidFill>
                            <a:schemeClr val="tx1"/>
                          </a:solidFill>
                          <a:latin typeface="Liberation Mono"/>
                          <a:ea typeface="+mn-ea"/>
                          <a:cs typeface="+mn-cs"/>
                        </a:rPr>
                        <a:t>%v</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6"/>
                  </a:ext>
                </a:extLst>
              </a:tr>
              <a:tr h="442383">
                <a:tc>
                  <a:txBody>
                    <a:bodyPr/>
                    <a:lstStyle/>
                    <a:p>
                      <a:pPr>
                        <a:spcAft>
                          <a:spcPts val="0"/>
                        </a:spcAft>
                      </a:pPr>
                      <a:r>
                        <a:rPr kumimoji="0" lang="en-US" sz="1600" kern="1200" dirty="0">
                          <a:solidFill>
                            <a:schemeClr val="tx1"/>
                          </a:solidFill>
                          <a:latin typeface="Liberation Mono"/>
                          <a:ea typeface="+mn-ea"/>
                          <a:cs typeface="+mn-cs"/>
                        </a:rPr>
                        <a:t>%w</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7"/>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8"/>
                  </a:ext>
                </a:extLst>
              </a:tr>
              <a:tr h="442383">
                <a:tc>
                  <a:txBody>
                    <a:bodyPr/>
                    <a:lstStyle/>
                    <a:p>
                      <a:pPr>
                        <a:spcAft>
                          <a:spcPts val="0"/>
                        </a:spcAft>
                      </a:pPr>
                      <a:r>
                        <a:rPr kumimoji="0" lang="en-US" sz="1600" kern="1200" dirty="0">
                          <a:solidFill>
                            <a:schemeClr val="tx1"/>
                          </a:solidFill>
                          <a:latin typeface="Liberation Mono"/>
                          <a:ea typeface="+mn-ea"/>
                          <a:cs typeface="+mn-cs"/>
                        </a:rPr>
                        <a:t>%x</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9"/>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0"/>
                  </a:ext>
                </a:extLst>
              </a:tr>
              <a:tr h="442383">
                <a:tc>
                  <a:txBody>
                    <a:bodyPr/>
                    <a:lstStyle/>
                    <a:p>
                      <a:pPr>
                        <a:spcAft>
                          <a:spcPts val="0"/>
                        </a:spcAft>
                      </a:pPr>
                      <a:r>
                        <a:rPr kumimoji="0" lang="en-US" sz="1600" kern="1200" dirty="0">
                          <a:solidFill>
                            <a:schemeClr val="tx1"/>
                          </a:solidFill>
                          <a:latin typeface="Liberation Mono"/>
                          <a:ea typeface="+mn-ea"/>
                          <a:cs typeface="+mn-cs"/>
                        </a:rPr>
                        <a:t>%y</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668862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11898021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55273239"/>
              </p:ext>
            </p:extLst>
          </p:nvPr>
        </p:nvGraphicFramePr>
        <p:xfrm>
          <a:off x="1676182" y="787406"/>
          <a:ext cx="8838050" cy="501438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a:spcAft>
                          <a:spcPts val="0"/>
                        </a:spcAft>
                      </a:pPr>
                      <a:r>
                        <a:rPr kumimoji="0" lang="en-IN" sz="1600" kern="1200" dirty="0">
                          <a:solidFill>
                            <a:schemeClr val="tx1"/>
                          </a:solidFill>
                          <a:latin typeface="Liberation Mono"/>
                          <a:ea typeface="+mn-ea"/>
                          <a:cs typeface="+mn-cs"/>
                        </a:rPr>
                        <a:t>ASCII(str)</a:t>
                      </a:r>
                    </a:p>
                  </a:txBody>
                  <a:tcPr marL="68571" marR="68571" marT="0" marB="0" anchor="ctr">
                    <a:solidFill>
                      <a:schemeClr val="bg1"/>
                    </a:solidFill>
                  </a:tcP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a:spcAft>
                          <a:spcPts val="0"/>
                        </a:spcAft>
                      </a:pPr>
                      <a:r>
                        <a:rPr kumimoji="0" lang="en-IN" sz="1600" kern="1200" dirty="0">
                          <a:solidFill>
                            <a:schemeClr val="tx1"/>
                          </a:solidFill>
                          <a:latin typeface="Liberation Mono"/>
                          <a:ea typeface="+mn-ea"/>
                          <a:cs typeface="+mn-cs"/>
                        </a:rPr>
                        <a:t>CHAR(N,...)</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lvl="0">
                        <a:spcAft>
                          <a:spcPts val="0"/>
                        </a:spcAft>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Mr.</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0656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1058438"/>
              </p:ext>
            </p:extLst>
          </p:nvPr>
        </p:nvGraphicFramePr>
        <p:xfrm>
          <a:off x="1676182" y="787406"/>
          <a:ext cx="8838050" cy="4770543"/>
        </p:xfrm>
        <a:graphic>
          <a:graphicData uri="http://schemas.openxmlformats.org/drawingml/2006/table">
            <a:tbl>
              <a:tblPr firstRow="1" bandRow="1">
                <a:tableStyleId>{7E9639D4-E3E2-4D34-9284-5A2195B3D0D7}</a:tableStyleId>
              </a:tblPr>
              <a:tblGrid>
                <a:gridCol w="2666653">
                  <a:extLst>
                    <a:ext uri="{9D8B030D-6E8A-4147-A177-3AD203B41FA5}">
                      <a16:colId xmlns:a16="http://schemas.microsoft.com/office/drawing/2014/main" val="20000"/>
                    </a:ext>
                  </a:extLst>
                </a:gridCol>
                <a:gridCol w="6171397">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CONCAT(str1,str2,...)</a:t>
                      </a:r>
                    </a:p>
                  </a:txBody>
                  <a:tcPr marL="68571" marR="68571" marT="0" marB="0" anchor="ctr">
                    <a:solidFill>
                      <a:schemeClr val="bg1"/>
                    </a:solidFill>
                  </a:tcP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ELT(N,str1,str2,str3,...)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STRCMP(expr1,expr2)</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47468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089966"/>
              </p:ext>
            </p:extLst>
          </p:nvPr>
        </p:nvGraphicFramePr>
        <p:xfrm>
          <a:off x="1635612" y="787404"/>
          <a:ext cx="8914240" cy="4543212"/>
        </p:xfrm>
        <a:graphic>
          <a:graphicData uri="http://schemas.openxmlformats.org/drawingml/2006/table">
            <a:tbl>
              <a:tblPr firstRow="1" bandRow="1">
                <a:tableStyleId>{7E9639D4-E3E2-4D34-9284-5A2195B3D0D7}</a:tableStyleId>
              </a:tblPr>
              <a:tblGrid>
                <a:gridCol w="2535948">
                  <a:extLst>
                    <a:ext uri="{9D8B030D-6E8A-4147-A177-3AD203B41FA5}">
                      <a16:colId xmlns:a16="http://schemas.microsoft.com/office/drawing/2014/main" val="20000"/>
                    </a:ext>
                  </a:extLst>
                </a:gridCol>
                <a:gridCol w="6378292">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FIELD(str,str1,str2,str3,...)</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pune</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Infoway</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Kothrud</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r>
                        <a:rPr kumimoji="0" lang="en-US" sz="1600" kern="1200" dirty="0">
                          <a:solidFill>
                            <a:schemeClr val="tx1"/>
                          </a:solidFill>
                          <a:latin typeface="Liberation Mono"/>
                          <a:ea typeface="+mn-ea"/>
                          <a:cs typeface="+mn-cs"/>
                        </a:rPr>
                        <a:t>UCASE(str)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LENGTH(str)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1794395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28655082"/>
              </p:ext>
            </p:extLst>
          </p:nvPr>
        </p:nvGraphicFramePr>
        <p:xfrm>
          <a:off x="1676182" y="787406"/>
          <a:ext cx="8838049" cy="4253229"/>
        </p:xfrm>
        <a:graphic>
          <a:graphicData uri="http://schemas.openxmlformats.org/drawingml/2006/table">
            <a:tbl>
              <a:tblPr firstRow="1" bandRow="1">
                <a:tableStyleId>{7E9639D4-E3E2-4D34-9284-5A2195B3D0D7}</a:tableStyleId>
              </a:tblPr>
              <a:tblGrid>
                <a:gridCol w="3047603">
                  <a:extLst>
                    <a:ext uri="{9D8B030D-6E8A-4147-A177-3AD203B41FA5}">
                      <a16:colId xmlns:a16="http://schemas.microsoft.com/office/drawing/2014/main" val="20000"/>
                    </a:ext>
                  </a:extLst>
                </a:gridCol>
                <a:gridCol w="5790446">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RPAD(str, len, padstr)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LEFT(str,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RIGHT(str,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LTRIM(str)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RTRIM(str)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TRIM([{BOTH | LEADING | TRAILING} [remstr] FROM] 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xxxABCxxx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ABCxxyz</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676182" y="5334002"/>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17353286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37996536"/>
              </p:ext>
            </p:extLst>
          </p:nvPr>
        </p:nvGraphicFramePr>
        <p:xfrm>
          <a:off x="1676182" y="787406"/>
          <a:ext cx="8818852" cy="5228589"/>
        </p:xfrm>
        <a:graphic>
          <a:graphicData uri="http://schemas.openxmlformats.org/drawingml/2006/table">
            <a:tbl>
              <a:tblPr firstRow="1" bandRow="1">
                <a:tableStyleId>{7E9639D4-E3E2-4D34-9284-5A2195B3D0D7}</a:tableStyleId>
              </a:tblPr>
              <a:tblGrid>
                <a:gridCol w="2660861">
                  <a:extLst>
                    <a:ext uri="{9D8B030D-6E8A-4147-A177-3AD203B41FA5}">
                      <a16:colId xmlns:a16="http://schemas.microsoft.com/office/drawing/2014/main" val="20000"/>
                    </a:ext>
                  </a:extLst>
                </a:gridCol>
                <a:gridCol w="6157991">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FORMAT(X,D)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INSTR(str, substr)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REVERSE(str)</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chemeClr val="tx1"/>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MID(str, pos, len)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SUBSTRING(str, pos, len).</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4851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42690178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929741376"/>
              </p:ext>
            </p:extLst>
          </p:nvPr>
        </p:nvGraphicFramePr>
        <p:xfrm>
          <a:off x="1676182" y="787404"/>
          <a:ext cx="8818852" cy="3385818"/>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ABS(X)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CEILING(X)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71" marR="68571" marT="0" marB="0" anchor="ctr">
                    <a:solidFill>
                      <a:schemeClr val="bg1"/>
                    </a:solidFill>
                  </a:tcP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FLOOR(X)</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71" marR="68571" marT="0" marB="0" anchor="ctr">
                    <a:solidFill>
                      <a:schemeClr val="bg1"/>
                    </a:solidFill>
                  </a:tcP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chemeClr val="tx1"/>
                          </a:solidFill>
                          <a:latin typeface="Liberation Mono"/>
                          <a:ea typeface="+mn-ea"/>
                          <a:cs typeface="+mn-cs"/>
                        </a:rPr>
                        <a:t>N MOD M</a:t>
                      </a:r>
                      <a:endParaRPr kumimoji="0" lang="en-IN" sz="1600" kern="1200" dirty="0">
                        <a:solidFill>
                          <a:schemeClr val="tx1"/>
                        </a:solidFill>
                        <a:latin typeface="Liberation Mono"/>
                        <a:ea typeface="+mn-ea"/>
                        <a:cs typeface="+mn-cs"/>
                      </a:endParaRP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71" marR="68571" marT="0" marB="0" anchor="ctr">
                    <a:solidFill>
                      <a:schemeClr val="bg1"/>
                    </a:solidFill>
                  </a:tcP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POWER(X,Y)</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71" marR="68571" marT="0" marB="0" anchor="c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1686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22084077"/>
              </p:ext>
            </p:extLst>
          </p:nvPr>
        </p:nvGraphicFramePr>
        <p:xfrm>
          <a:off x="1676182" y="787404"/>
          <a:ext cx="8818852" cy="2591646"/>
        </p:xfrm>
        <a:graphic>
          <a:graphicData uri="http://schemas.openxmlformats.org/drawingml/2006/table">
            <a:tbl>
              <a:tblPr firstRow="1" bandRow="1">
                <a:tableStyleId>{7E9639D4-E3E2-4D34-9284-5A2195B3D0D7}</a:tableStyleId>
              </a:tblPr>
              <a:tblGrid>
                <a:gridCol w="2209512">
                  <a:extLst>
                    <a:ext uri="{9D8B030D-6E8A-4147-A177-3AD203B41FA5}">
                      <a16:colId xmlns:a16="http://schemas.microsoft.com/office/drawing/2014/main" val="20000"/>
                    </a:ext>
                  </a:extLst>
                </a:gridCol>
                <a:gridCol w="6609340">
                  <a:extLst>
                    <a:ext uri="{9D8B030D-6E8A-4147-A177-3AD203B41FA5}">
                      <a16:colId xmlns:a16="http://schemas.microsoft.com/office/drawing/2014/main" val="20001"/>
                    </a:ext>
                  </a:extLst>
                </a:gridCol>
              </a:tblGrid>
              <a:tr h="442383">
                <a:tc>
                  <a:txBody>
                    <a:bodyPr/>
                    <a:lstStyle/>
                    <a:p>
                      <a:r>
                        <a:rPr kumimoji="0" lang="en-US" b="1" kern="1200" dirty="0">
                          <a:solidFill>
                            <a:schemeClr val="tx1"/>
                          </a:solidFill>
                          <a:latin typeface="Arial" panose="020B0604020202020204" pitchFamily="34" charset="0"/>
                          <a:ea typeface="+mn-ea"/>
                          <a:cs typeface="Arial" panose="020B0604020202020204" pitchFamily="34" charset="0"/>
                        </a:rPr>
                        <a:t>Syntax</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Result</a:t>
                      </a:r>
                    </a:p>
                  </a:txBody>
                  <a:tcPr marL="91428" marR="91428">
                    <a:solidFill>
                      <a:schemeClr val="bg1"/>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RAND([N])</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71" marR="68571" marT="0" marB="0" anchor="ctr">
                    <a:solidFill>
                      <a:schemeClr val="bg1"/>
                    </a:solidFill>
                  </a:tcP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ROUND(X,D)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Liberation Mono"/>
                          <a:ea typeface="+mn-ea"/>
                          <a:cs typeface="+mn-cs"/>
                        </a:rPr>
                        <a:t>TRUNCATE(X,D)</a:t>
                      </a:r>
                    </a:p>
                  </a:txBody>
                  <a:tcPr marL="68571" marR="68571"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71" marR="68571"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1752372" y="3657600"/>
            <a:ext cx="8685669"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664957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0840500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1828562" y="3352800"/>
            <a:ext cx="8609479" cy="1953740"/>
          </a:xfrm>
          <a:prstGeom prst="rect">
            <a:avLst/>
          </a:prstGeom>
        </p:spPr>
        <p:txBody>
          <a:bodyPr wrap="square">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SQL Joins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2727936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extLst>
      <p:ext uri="{BB962C8B-B14F-4D97-AF65-F5344CB8AC3E}">
        <p14:creationId xmlns:p14="http://schemas.microsoft.com/office/powerpoint/2010/main" val="42539258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34022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sp>
        <p:nvSpPr>
          <p:cNvPr id="4" name="Rectangle 3"/>
          <p:cNvSpPr/>
          <p:nvPr/>
        </p:nvSpPr>
        <p:spPr>
          <a:xfrm>
            <a:off x="1980942" y="1219201"/>
            <a:ext cx="8380909" cy="160018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DDL commands </a:t>
            </a:r>
            <a:r>
              <a:rPr lang="en-IN" sz="2000" dirty="0">
                <a:latin typeface="Calibri" panose="020F0502020204030204" pitchFamily="34" charset="0"/>
                <a:ea typeface="Calibri" panose="020F0502020204030204" pitchFamily="34" charset="0"/>
                <a:cs typeface="Times New Roman" panose="02020603050405020304" pitchFamily="18" charset="0"/>
              </a:rPr>
              <a:t>– (Create table, Alter table, Drop table, Truncate table, Rename table.)</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Basic Datatypes.</a:t>
            </a:r>
          </a:p>
          <a:p>
            <a:pPr marL="28575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Constraints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48369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676182" y="838202"/>
            <a:ext cx="8838049"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25793968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00131" y="837685"/>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553352" y="1412776"/>
            <a:ext cx="11083708"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cstate="print"/>
          <a:stretch>
            <a:fillRect/>
          </a:stretch>
        </p:blipFill>
        <p:spPr>
          <a:xfrm>
            <a:off x="700131" y="2492896"/>
            <a:ext cx="5395075" cy="4032448"/>
          </a:xfrm>
          <a:prstGeom prst="rect">
            <a:avLst/>
          </a:prstGeom>
        </p:spPr>
      </p:pic>
      <p:pic>
        <p:nvPicPr>
          <p:cNvPr id="2" name="Picture 1"/>
          <p:cNvPicPr>
            <a:picLocks noChangeAspect="1"/>
          </p:cNvPicPr>
          <p:nvPr/>
        </p:nvPicPr>
        <p:blipFill>
          <a:blip r:embed="rId3" cstate="print"/>
          <a:stretch>
            <a:fillRect/>
          </a:stretch>
        </p:blipFill>
        <p:spPr>
          <a:xfrm>
            <a:off x="6306140" y="2492896"/>
            <a:ext cx="5261674" cy="4032448"/>
          </a:xfrm>
          <a:prstGeom prst="rect">
            <a:avLst/>
          </a:prstGeom>
        </p:spPr>
      </p:pic>
    </p:spTree>
    <p:extLst>
      <p:ext uri="{BB962C8B-B14F-4D97-AF65-F5344CB8AC3E}">
        <p14:creationId xmlns:p14="http://schemas.microsoft.com/office/powerpoint/2010/main" val="3298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02" y="2"/>
            <a:ext cx="3395674" cy="575075"/>
          </a:xfrm>
          <a:prstGeom prst="rect">
            <a:avLst/>
          </a:prstGeom>
        </p:spPr>
      </p:pic>
      <p:sp>
        <p:nvSpPr>
          <p:cNvPr id="8" name="Rectangle 7"/>
          <p:cNvSpPr/>
          <p:nvPr/>
        </p:nvSpPr>
        <p:spPr>
          <a:xfrm>
            <a:off x="1686077" y="838202"/>
            <a:ext cx="881826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EMPLOYEE, SOFTDRINK GROUP BY NAME;</a:t>
            </a:r>
          </a:p>
        </p:txBody>
      </p:sp>
      <p:pic>
        <p:nvPicPr>
          <p:cNvPr id="11" name="Picture 10"/>
          <p:cNvPicPr>
            <a:picLocks noChangeAspect="1"/>
          </p:cNvPicPr>
          <p:nvPr/>
        </p:nvPicPr>
        <p:blipFill>
          <a:blip r:embed="rId3" cstate="print"/>
          <a:stretch>
            <a:fillRect/>
          </a:stretch>
        </p:blipFill>
        <p:spPr>
          <a:xfrm>
            <a:off x="1733459" y="1600200"/>
            <a:ext cx="6866961" cy="1825404"/>
          </a:xfrm>
          <a:prstGeom prst="rect">
            <a:avLst/>
          </a:prstGeom>
        </p:spPr>
      </p:pic>
      <p:sp>
        <p:nvSpPr>
          <p:cNvPr id="2" name="Rectangle 1"/>
          <p:cNvSpPr/>
          <p:nvPr/>
        </p:nvSpPr>
        <p:spPr>
          <a:xfrm>
            <a:off x="1733458" y="3593068"/>
            <a:ext cx="862839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cstate="print"/>
          <a:stretch>
            <a:fillRect/>
          </a:stretch>
        </p:blipFill>
        <p:spPr>
          <a:xfrm>
            <a:off x="1748301" y="4030331"/>
            <a:ext cx="3547639" cy="2827671"/>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910630" y="621525"/>
            <a:ext cx="1044116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910630" y="1655304"/>
            <a:ext cx="906662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910630" y="2270858"/>
            <a:ext cx="567174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a:t>
            </a:r>
          </a:p>
        </p:txBody>
      </p:sp>
      <p:pic>
        <p:nvPicPr>
          <p:cNvPr id="2" name="Picture 1"/>
          <p:cNvPicPr>
            <a:picLocks noChangeAspect="1"/>
          </p:cNvPicPr>
          <p:nvPr/>
        </p:nvPicPr>
        <p:blipFill>
          <a:blip r:embed="rId2" cstate="print"/>
          <a:stretch>
            <a:fillRect/>
          </a:stretch>
        </p:blipFill>
        <p:spPr>
          <a:xfrm>
            <a:off x="910630" y="2717889"/>
            <a:ext cx="4248472" cy="4311511"/>
          </a:xfrm>
          <a:prstGeom prst="rect">
            <a:avLst/>
          </a:prstGeom>
        </p:spPr>
      </p:pic>
    </p:spTree>
    <p:extLst>
      <p:ext uri="{BB962C8B-B14F-4D97-AF65-F5344CB8AC3E}">
        <p14:creationId xmlns:p14="http://schemas.microsoft.com/office/powerpoint/2010/main" val="226778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91046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0550" y="44624"/>
            <a:ext cx="5904656"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1604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ADDRESS A </a:t>
            </a:r>
            <a:r>
              <a:rPr lang="en-US" sz="2000" b="1" dirty="0">
                <a:solidFill>
                  <a:srgbClr val="E0D612"/>
                </a:solid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S.ID = A.</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a:stretch>
            <a:fillRect/>
          </a:stretch>
        </p:blipFill>
        <p:spPr>
          <a:xfrm>
            <a:off x="181460" y="2083852"/>
            <a:ext cx="11840230" cy="4676012"/>
          </a:xfrm>
          <a:prstGeom prst="rect">
            <a:avLst/>
          </a:prstGeom>
        </p:spPr>
      </p:pic>
    </p:spTree>
    <p:extLst>
      <p:ext uri="{BB962C8B-B14F-4D97-AF65-F5344CB8AC3E}">
        <p14:creationId xmlns:p14="http://schemas.microsoft.com/office/powerpoint/2010/main" val="18160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Note: </a:t>
            </a:r>
          </a:p>
          <a:p>
            <a:pPr marL="342900" indent="-342900">
              <a:buFont typeface="Arial" panose="020B0604020202020204" pitchFamily="34" charset="0"/>
              <a:buChar char="•"/>
            </a:pPr>
            <a:r>
              <a:rPr lang="en-IN" sz="2400" b="1" dirty="0">
                <a:latin typeface="Arial" panose="020B0604020202020204" pitchFamily="34" charset="0"/>
                <a:cs typeface="Arial" panose="020B0604020202020204" pitchFamily="34" charset="0"/>
              </a:rPr>
              <a:t>ON </a:t>
            </a:r>
            <a:r>
              <a:rPr lang="en-IN" sz="2000" dirty="0">
                <a:latin typeface="Arial" panose="020B0604020202020204" pitchFamily="34" charset="0"/>
                <a:cs typeface="Arial" panose="020B0604020202020204" pitchFamily="34" charset="0"/>
              </a:rPr>
              <a:t>clause is optional, If not given </a:t>
            </a:r>
            <a:r>
              <a:rPr lang="en-IN" sz="2000" i="1" dirty="0">
                <a:solidFill>
                  <a:srgbClr val="006C86"/>
                </a:solidFill>
                <a:latin typeface="Arial" panose="020B0604020202020204" pitchFamily="34" charset="0"/>
                <a:cs typeface="Arial" panose="020B0604020202020204" pitchFamily="34" charset="0"/>
              </a:rPr>
              <a:t>INNER</a:t>
            </a:r>
            <a:r>
              <a:rPr lang="en-IN" sz="2000" i="1" dirty="0">
                <a:solidFill>
                  <a:srgbClr val="006C86"/>
                </a:solidFill>
                <a:latin typeface="Arial" panose="020B0604020202020204" pitchFamily="34" charset="0"/>
                <a:ea typeface="Times New Roman" panose="02020603050405020304" pitchFamily="18" charset="0"/>
              </a:rPr>
              <a:t> </a:t>
            </a:r>
            <a:r>
              <a:rPr lang="en-IN" sz="2000" i="1" dirty="0">
                <a:solidFill>
                  <a:srgbClr val="006C86"/>
                </a:solidFill>
                <a:latin typeface="Arial" panose="020B0604020202020204" pitchFamily="34" charset="0"/>
                <a:cs typeface="Arial" panose="020B0604020202020204" pitchFamily="34" charset="0"/>
              </a:rPr>
              <a:t>JOIN </a:t>
            </a:r>
            <a:r>
              <a:rPr lang="en-IN" sz="2000" dirty="0">
                <a:latin typeface="Arial" panose="020B0604020202020204" pitchFamily="34" charset="0"/>
                <a:cs typeface="Arial" panose="020B0604020202020204" pitchFamily="34" charset="0"/>
              </a:rPr>
              <a:t>works like </a:t>
            </a:r>
            <a:r>
              <a:rPr lang="en-IN" sz="2000" i="1" dirty="0">
                <a:solidFill>
                  <a:srgbClr val="006C86"/>
                </a:solidFill>
                <a:latin typeface="Arial" panose="020B0604020202020204" pitchFamily="34" charset="0"/>
                <a:cs typeface="Arial" panose="020B0604020202020204" pitchFamily="34" charset="0"/>
              </a:rPr>
              <a:t>CROSS JOIN.</a:t>
            </a:r>
            <a:endParaRPr lang="en-US" sz="2000" i="1" dirty="0">
              <a:solidFill>
                <a:srgbClr val="006C86"/>
              </a:solidFill>
            </a:endParaRPr>
          </a:p>
        </p:txBody>
      </p:sp>
    </p:spTree>
    <p:extLst>
      <p:ext uri="{BB962C8B-B14F-4D97-AF65-F5344CB8AC3E}">
        <p14:creationId xmlns:p14="http://schemas.microsoft.com/office/powerpoint/2010/main" val="7635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p>
          <a:p>
            <a:endParaRPr lang="en-IN" dirty="0">
              <a:latin typeface="Arial" panose="020B0604020202020204" pitchFamily="34" charset="0"/>
              <a:cs typeface="Arial" panose="020B0604020202020204" pitchFamily="34" charset="0"/>
            </a:endParaRPr>
          </a:p>
          <a:p>
            <a:r>
              <a:rPr lang="en-IN" sz="2400" b="1"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Arial" panose="020B0604020202020204" pitchFamily="34" charset="0"/>
                <a:cs typeface="Arial" panose="020B0604020202020204" pitchFamily="34" charset="0"/>
              </a:rPr>
              <a:t>The columns listed in the USING clause can’t have any </a:t>
            </a:r>
          </a:p>
          <a:p>
            <a:r>
              <a:rPr lang="en-IN" sz="2000" b="1" i="1" dirty="0">
                <a:solidFill>
                  <a:srgbClr val="0083A2"/>
                </a:solidFill>
                <a:latin typeface="Arial" panose="020B0604020202020204" pitchFamily="34" charset="0"/>
                <a:cs typeface="Arial" panose="020B0604020202020204" pitchFamily="34" charset="0"/>
              </a:rPr>
              <a:t>     qualifiers in the statement.</a:t>
            </a:r>
            <a:endParaRPr lang="en-IN" b="1" i="1" dirty="0">
              <a:solidFill>
                <a:srgbClr val="0083A2"/>
              </a:solidFill>
              <a:latin typeface="Arial" panose="020B0604020202020204" pitchFamily="34"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56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69441"/>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90550" y="44624"/>
            <a:ext cx="5616624"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Inner join returns rows when there is at least one match in both tables.</a:t>
            </a:r>
            <a:endParaRPr lang="en-IN" sz="2400" dirty="0">
              <a:solidFill>
                <a:schemeClr val="tx1">
                  <a:lumMod val="75000"/>
                  <a:lumOff val="25000"/>
                </a:schemeClr>
              </a:solidFill>
            </a:endParaRPr>
          </a:p>
        </p:txBody>
      </p:sp>
      <p:sp>
        <p:nvSpPr>
          <p:cNvPr id="3" name="Rectangle 2"/>
          <p:cNvSpPr/>
          <p:nvPr/>
        </p:nvSpPr>
        <p:spPr>
          <a:xfrm>
            <a:off x="190550" y="1988840"/>
            <a:ext cx="1180931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IN" dirty="0">
                <a:latin typeface="Arial" panose="020B0604020202020204" pitchFamily="34" charset="0"/>
              </a:rPr>
              <a:t>STUDENT S</a:t>
            </a:r>
            <a:r>
              <a:rPr lang="en-US"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INNER</a:t>
            </a:r>
            <a:r>
              <a:rPr lang="en-IN" sz="2000" b="1" dirty="0">
                <a:solidFill>
                  <a:srgbClr val="DD4A68"/>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latin typeface="Arial" panose="020B0604020202020204" pitchFamily="34" charset="0"/>
                <a:cs typeface="Arial" panose="020B0604020202020204" pitchFamily="34" charset="0"/>
              </a:rPr>
              <a:t> </a:t>
            </a:r>
            <a:r>
              <a:rPr lang="en-IN" dirty="0">
                <a:latin typeface="Arial" panose="020B0604020202020204" pitchFamily="34" charset="0"/>
              </a:rPr>
              <a:t>STUDENT_</a:t>
            </a:r>
            <a:r>
              <a:rPr lang="en-US" dirty="0">
                <a:latin typeface="Arial" panose="020B0604020202020204" pitchFamily="34" charset="0"/>
                <a:cs typeface="Arial" panose="020B0604020202020204" pitchFamily="34" charset="0"/>
              </a:rPr>
              <a:t>QUALIFICATIONS Q </a:t>
            </a:r>
            <a:r>
              <a:rPr lang="en-IN" sz="2000" b="1" dirty="0">
                <a:solidFill>
                  <a:srgbClr val="E0D612"/>
                </a:solid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S.ID = Q.</a:t>
            </a:r>
            <a:r>
              <a:rPr lang="en-IN" dirty="0">
                <a:latin typeface="Arial" panose="020B0604020202020204" pitchFamily="34" charset="0"/>
              </a:rPr>
              <a:t>STUDENT</a:t>
            </a:r>
            <a:r>
              <a:rPr lang="en-US" dirty="0">
                <a:latin typeface="Arial" panose="020B0604020202020204" pitchFamily="34" charset="0"/>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a:stretch>
            <a:fillRect/>
          </a:stretch>
        </p:blipFill>
        <p:spPr>
          <a:xfrm>
            <a:off x="-1" y="2532966"/>
            <a:ext cx="12190413" cy="4280410"/>
          </a:xfrm>
          <a:prstGeom prst="rect">
            <a:avLst/>
          </a:prstGeom>
        </p:spPr>
      </p:pic>
    </p:spTree>
    <p:extLst>
      <p:ext uri="{BB962C8B-B14F-4D97-AF65-F5344CB8AC3E}">
        <p14:creationId xmlns:p14="http://schemas.microsoft.com/office/powerpoint/2010/main" val="3295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2"/>
            <a:ext cx="8380909" cy="1080296"/>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D</a:t>
            </a:r>
            <a:r>
              <a:rPr lang="en-US" sz="2000" b="1" dirty="0">
                <a:latin typeface="Calibri" panose="020F0502020204030204" pitchFamily="34" charset="0"/>
                <a:ea typeface="Calibri" panose="020F0502020204030204" pitchFamily="34" charset="0"/>
                <a:cs typeface="Times New Roman" panose="02020603050405020304" pitchFamily="18" charset="0"/>
              </a:rPr>
              <a:t>ata Definition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(DDL) is a computer language used to create and modify the structure of database objects in a database. These database objects include </a:t>
            </a:r>
            <a:r>
              <a:rPr lang="en-US" sz="2000" b="1" i="1" dirty="0">
                <a:latin typeface="Calibri" panose="020F0502020204030204" pitchFamily="34" charset="0"/>
                <a:ea typeface="Calibri" panose="020F0502020204030204" pitchFamily="34" charset="0"/>
                <a:cs typeface="Times New Roman" panose="02020603050405020304" pitchFamily="18" charset="0"/>
              </a:rPr>
              <a:t>TABLES, VIEWS, INDEXES</a:t>
            </a:r>
            <a:r>
              <a:rPr lang="en-US" sz="2000" dirty="0">
                <a:latin typeface="Calibri" panose="020F0502020204030204" pitchFamily="34" charset="0"/>
                <a:ea typeface="Calibri" panose="020F0502020204030204" pitchFamily="34" charset="0"/>
                <a:cs typeface="Times New Roman" panose="02020603050405020304" pitchFamily="18" charset="0"/>
              </a:rPr>
              <a:t>, etc.</a:t>
            </a:r>
          </a:p>
        </p:txBody>
      </p:sp>
    </p:spTree>
    <p:extLst>
      <p:ext uri="{BB962C8B-B14F-4D97-AF65-F5344CB8AC3E}">
        <p14:creationId xmlns:p14="http://schemas.microsoft.com/office/powerpoint/2010/main" val="21375810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629430"/>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E0D612"/>
                </a:solidFill>
                <a:latin typeface="Arial" panose="020B0604020202020204" pitchFamily="34" charset="0"/>
                <a:cs typeface="Arial" panose="020B0604020202020204" pitchFamily="34" charset="0"/>
              </a:rPr>
              <a:t>INNER JOIN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1" y="2362200"/>
            <a:ext cx="12190413" cy="4163144"/>
          </a:xfrm>
          <a:prstGeom prst="rect">
            <a:avLst/>
          </a:prstGeom>
        </p:spPr>
      </p:pic>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3256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904739"/>
            <a:ext cx="11631458"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NATURAL JOIN </a:t>
            </a:r>
            <a:r>
              <a:rPr lang="en-IN" sz="2000" dirty="0">
                <a:latin typeface="Arial" panose="020B0604020202020204" pitchFamily="34" charset="0"/>
                <a:cs typeface="Arial" panose="020B0604020202020204" pitchFamily="34" charset="0"/>
              </a:rPr>
              <a:t>is such a join that performs the same task as an </a:t>
            </a:r>
            <a:r>
              <a:rPr lang="en-IN" sz="2000" dirty="0">
                <a:solidFill>
                  <a:srgbClr val="C74C49"/>
                </a:solidFill>
                <a:latin typeface="Arial" panose="020B0604020202020204" pitchFamily="34" charset="0"/>
                <a:cs typeface="Arial" panose="020B0604020202020204" pitchFamily="34" charset="0"/>
              </a:rPr>
              <a:t>INNER 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184979" y="1363201"/>
            <a:ext cx="11820454"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027778"/>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DEPT;</a:t>
            </a:r>
          </a:p>
        </p:txBody>
      </p:sp>
      <p:sp>
        <p:nvSpPr>
          <p:cNvPr id="11" name="Rectangle 10"/>
          <p:cNvSpPr/>
          <p:nvPr/>
        </p:nvSpPr>
        <p:spPr>
          <a:xfrm>
            <a:off x="152380" y="2543697"/>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Don't use ON / USING clause in a NATURAL JOIN.</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188548"/>
            <a:ext cx="7128792" cy="2431435"/>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 </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200" dirty="0">
                <a:latin typeface="Arial" panose="020B0604020202020204" pitchFamily="34" charset="0"/>
                <a:cs typeface="Arial" panose="020B0604020202020204" pitchFamily="34" charset="0"/>
              </a:rPr>
              <a:t>If the column-names are not same, then NATURAL JOIN will work as CROSS JOIN.</a:t>
            </a:r>
          </a:p>
          <a:p>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itchFamily="34" charset="0"/>
                <a:cs typeface="Arial" pitchFamily="34" charset="0"/>
              </a:rPr>
              <a:t>A NATURAL JOIN can be used with a LEFT OUTER join, or a RIGHT OUTER join.</a:t>
            </a:r>
          </a:p>
          <a:p>
            <a:endParaRPr lang="en-IN"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580401"/>
            <a:ext cx="4176464" cy="1104663"/>
          </a:xfrm>
          <a:prstGeom prst="rect">
            <a:avLst/>
          </a:prstGeom>
        </p:spPr>
      </p:pic>
      <p:sp>
        <p:nvSpPr>
          <p:cNvPr id="6" name="Rectangle 5"/>
          <p:cNvSpPr/>
          <p:nvPr/>
        </p:nvSpPr>
        <p:spPr>
          <a:xfrm>
            <a:off x="54422" y="28668"/>
            <a:ext cx="7840984" cy="707886"/>
          </a:xfrm>
          <a:prstGeom prst="rect">
            <a:avLst/>
          </a:prstGeom>
          <a:solidFill>
            <a:schemeClr val="bg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2601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a:t>
            </a:r>
            <a:r>
              <a:rPr lang="en-IN" sz="2000" dirty="0">
                <a:solidFill>
                  <a:srgbClr val="C74C49"/>
                </a:solidFill>
                <a:latin typeface="Arial" panose="020B0604020202020204" pitchFamily="34" charset="0"/>
                <a:cs typeface="Arial" panose="020B0604020202020204" pitchFamily="34" charset="0"/>
              </a:rPr>
              <a:t>SIMPLE</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 is such a join that performs the same task as an </a:t>
            </a:r>
            <a:r>
              <a:rPr lang="en-IN" sz="2000" dirty="0">
                <a:solidFill>
                  <a:srgbClr val="C74C49"/>
                </a:solidFill>
                <a:latin typeface="Arial" panose="020B0604020202020204" pitchFamily="34" charset="0"/>
                <a:cs typeface="Arial" panose="020B0604020202020204" pitchFamily="34" charset="0"/>
              </a:rPr>
              <a:t>INNER</a:t>
            </a:r>
            <a:r>
              <a:rPr lang="en-IN" sz="2000" dirty="0">
                <a:latin typeface="Arial" panose="020B0604020202020204" pitchFamily="34" charset="0"/>
                <a:cs typeface="Arial" panose="020B0604020202020204" pitchFamily="34" charset="0"/>
              </a:rPr>
              <a:t> </a:t>
            </a:r>
            <a:r>
              <a:rPr lang="en-IN" sz="2000" dirty="0">
                <a:solidFill>
                  <a:srgbClr val="C74C49"/>
                </a:solidFill>
                <a:latin typeface="Arial" panose="020B0604020202020204" pitchFamily="34" charset="0"/>
                <a:cs typeface="Arial" panose="020B0604020202020204" pitchFamily="34" charset="0"/>
              </a:rPr>
              <a:t>JOIN</a:t>
            </a:r>
            <a:r>
              <a:rPr lang="en-IN" sz="2000" dirty="0">
                <a:latin typeface="Arial" panose="020B0604020202020204" pitchFamily="34" charset="0"/>
                <a:cs typeface="Arial" panose="020B0604020202020204" pitchFamily="34" charset="0"/>
              </a:rPr>
              <a:t>.</a:t>
            </a:r>
          </a:p>
        </p:txBody>
      </p:sp>
      <p:sp>
        <p:nvSpPr>
          <p:cNvPr id="7" name="Rectangle 6"/>
          <p:cNvSpPr/>
          <p:nvPr/>
        </p:nvSpPr>
        <p:spPr>
          <a:xfrm>
            <a:off x="694606" y="1307068"/>
            <a:ext cx="10801200"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SIMPLE JOIN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326575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206911" y="2912343"/>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90550" y="4797152"/>
            <a:ext cx="9105900" cy="1695450"/>
          </a:xfrm>
          <a:prstGeom prst="rect">
            <a:avLst/>
          </a:prstGeom>
        </p:spPr>
      </p:pic>
    </p:spTree>
    <p:extLst>
      <p:ext uri="{BB962C8B-B14F-4D97-AF65-F5344CB8AC3E}">
        <p14:creationId xmlns:p14="http://schemas.microsoft.com/office/powerpoint/2010/main" val="22109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34566" y="764704"/>
            <a:ext cx="10801200" cy="400110"/>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sz="2000" b="1" dirty="0">
                <a:solidFill>
                  <a:srgbClr val="E0D612"/>
                </a:solidFill>
                <a:latin typeface="Arial" panose="020B0604020202020204" pitchFamily="34" charset="0"/>
                <a:cs typeface="Arial" panose="020B0604020202020204" pitchFamily="34" charset="0"/>
              </a:rPr>
              <a:t>LEFT</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OUTER</a:t>
            </a:r>
            <a:r>
              <a:rPr lang="en-IN" sz="2000" b="1"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JOIN</a:t>
            </a:r>
            <a:r>
              <a:rPr lang="en-US" sz="2000" b="1"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sz="2000" b="1" dirty="0">
                <a:solidFill>
                  <a:srgbClr val="E0D612"/>
                </a:solidFill>
                <a:latin typeface="Arial" panose="020B0604020202020204" pitchFamily="34" charset="0"/>
                <a:cs typeface="Arial" panose="020B0604020202020204" pitchFamily="34"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1991827" y="3873696"/>
            <a:ext cx="8598596"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C55C3B-4134-4C2F-A6A7-893805FD1001}"/>
              </a:ext>
            </a:extLst>
          </p:cNvPr>
          <p:cNvSpPr/>
          <p:nvPr/>
        </p:nvSpPr>
        <p:spPr>
          <a:xfrm>
            <a:off x="308037" y="6093296"/>
            <a:ext cx="11737304" cy="338554"/>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1600" dirty="0">
                <a:solidFill>
                  <a:srgbClr val="E0D612"/>
                </a:solidFill>
                <a:latin typeface="Arial" panose="020B0604020202020204" pitchFamily="34" charset="0"/>
                <a:cs typeface="Arial" panose="020B0604020202020204" pitchFamily="34" charset="0"/>
              </a:rPr>
              <a:t>LEFT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E.ID IS NULL;</a:t>
            </a:r>
          </a:p>
        </p:txBody>
      </p:sp>
      <p:sp>
        <p:nvSpPr>
          <p:cNvPr id="5" name="Rectangle 4">
            <a:extLst>
              <a:ext uri="{FF2B5EF4-FFF2-40B4-BE49-F238E27FC236}">
                <a16:creationId xmlns:a16="http://schemas.microsoft.com/office/drawing/2014/main" id="{17C8E2C6-209E-437A-829B-E160DC3E61CF}"/>
              </a:ext>
            </a:extLst>
          </p:cNvPr>
          <p:cNvSpPr/>
          <p:nvPr/>
        </p:nvSpPr>
        <p:spPr>
          <a:xfrm>
            <a:off x="3048000" y="3105835"/>
            <a:ext cx="6092825" cy="646331"/>
          </a:xfrm>
          <a:prstGeom prst="rect">
            <a:avLst/>
          </a:prstGeom>
        </p:spPr>
        <p:txBody>
          <a:bodyPr>
            <a:spAutoFit/>
          </a:bodyPr>
          <a:lstStyle/>
          <a:p>
            <a:r>
              <a:rPr lang="en-IN" dirty="0"/>
              <a:t>SELECT * FROM </a:t>
            </a:r>
            <a:r>
              <a:rPr lang="en-IN" dirty="0" err="1"/>
              <a:t>student_order</a:t>
            </a:r>
            <a:r>
              <a:rPr lang="en-IN" dirty="0"/>
              <a:t> O LEFT OUTER JOIN student S ON S.ID = </a:t>
            </a:r>
            <a:r>
              <a:rPr lang="en-IN" dirty="0" err="1"/>
              <a:t>O.studentID</a:t>
            </a:r>
            <a:r>
              <a:rPr lang="en-IN" dirty="0"/>
              <a:t>;</a:t>
            </a:r>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262558" y="1022867"/>
            <a:ext cx="11593288"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262558" y="204573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LEFT OUTER JOIN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259948" y="404464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LEFT OUTER JOIN </a:t>
            </a:r>
            <a:r>
              <a:rPr lang="en-IN" dirty="0">
                <a:latin typeface="Arial" panose="020B0604020202020204" pitchFamily="34" charset="0"/>
                <a:cs typeface="Arial" panose="020B0604020202020204" pitchFamily="34" charset="0"/>
              </a:rPr>
              <a:t>DEPT;</a:t>
            </a:r>
          </a:p>
        </p:txBody>
      </p:sp>
      <p:sp>
        <p:nvSpPr>
          <p:cNvPr id="13" name="Rectangle 12"/>
          <p:cNvSpPr/>
          <p:nvPr/>
        </p:nvSpPr>
        <p:spPr>
          <a:xfrm>
            <a:off x="262558" y="3198167"/>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96045"/>
            <a:ext cx="9066620" cy="1714500"/>
          </a:xfrm>
          <a:prstGeom prst="rect">
            <a:avLst/>
          </a:prstGeom>
        </p:spPr>
      </p:pic>
      <p:sp>
        <p:nvSpPr>
          <p:cNvPr id="34" name="Rectangle 33"/>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1599991" y="1923871"/>
            <a:ext cx="8914240" cy="83099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810844"/>
            <a:ext cx="9067800" cy="1714500"/>
          </a:xfrm>
          <a:prstGeom prst="rect">
            <a:avLst/>
          </a:prstGeom>
        </p:spPr>
      </p:pic>
    </p:spTree>
    <p:extLst>
      <p:ext uri="{BB962C8B-B14F-4D97-AF65-F5344CB8AC3E}">
        <p14:creationId xmlns:p14="http://schemas.microsoft.com/office/powerpoint/2010/main" val="35061856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9" name="Rectangle 8"/>
          <p:cNvSpPr/>
          <p:nvPr/>
        </p:nvSpPr>
        <p:spPr>
          <a:xfrm>
            <a:off x="1599992" y="889619"/>
            <a:ext cx="8990430" cy="67710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2000" b="1" dirty="0">
                <a:solidFill>
                  <a:srgbClr val="E0D612"/>
                </a:solidFill>
                <a:latin typeface="Arial" panose="020B0604020202020204" pitchFamily="34" charset="0"/>
                <a:cs typeface="Arial" panose="020B0604020202020204" pitchFamily="34" charset="0"/>
              </a:rPr>
              <a:t>RIGHT OUTER JOIN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cstate="print"/>
          <a:stretch>
            <a:fillRect/>
          </a:stretch>
        </p:blipFill>
        <p:spPr>
          <a:xfrm>
            <a:off x="1572286" y="1822977"/>
            <a:ext cx="8990430" cy="2286000"/>
          </a:xfrm>
          <a:prstGeom prst="rect">
            <a:avLst/>
          </a:prstGeom>
        </p:spPr>
      </p:pic>
      <p:sp>
        <p:nvSpPr>
          <p:cNvPr id="17" name="Rectangle 16"/>
          <p:cNvSpPr/>
          <p:nvPr/>
        </p:nvSpPr>
        <p:spPr>
          <a:xfrm>
            <a:off x="1953731" y="2174175"/>
            <a:ext cx="8625807"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472D5-A689-451A-A491-FBEC94FE17A8}"/>
              </a:ext>
            </a:extLst>
          </p:cNvPr>
          <p:cNvSpPr/>
          <p:nvPr/>
        </p:nvSpPr>
        <p:spPr>
          <a:xfrm>
            <a:off x="370570" y="5042723"/>
            <a:ext cx="11449272" cy="646331"/>
          </a:xfrm>
          <a:prstGeom prst="rect">
            <a:avLst/>
          </a:prstGeom>
        </p:spPr>
        <p:txBody>
          <a:bodyPr wrap="square">
            <a:spAutoFit/>
          </a:bodyPr>
          <a:lstStyle/>
          <a:p>
            <a:r>
              <a:rPr lang="en-IN" sz="1600" dirty="0">
                <a:solidFill>
                  <a:srgbClr val="0077AA"/>
                </a:solidFill>
                <a:latin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ORDERS O </a:t>
            </a:r>
            <a:r>
              <a:rPr lang="en-IN" sz="2000" b="1" dirty="0">
                <a:solidFill>
                  <a:srgbClr val="E0D612"/>
                </a:solidFill>
                <a:latin typeface="Arial" panose="020B0604020202020204" pitchFamily="34" charset="0"/>
                <a:cs typeface="Arial" panose="020B0604020202020204" pitchFamily="34" charset="0"/>
              </a:rPr>
              <a:t>RIGHT JOIN </a:t>
            </a:r>
            <a:r>
              <a:rPr lang="en-IN" sz="1600" dirty="0">
                <a:latin typeface="Arial" panose="020B0604020202020204" pitchFamily="34" charset="0"/>
                <a:cs typeface="Arial" panose="020B0604020202020204" pitchFamily="34" charset="0"/>
              </a:rPr>
              <a:t>EMPLOYEE E </a:t>
            </a:r>
            <a:r>
              <a:rPr lang="en-IN" sz="1600" dirty="0">
                <a:solidFill>
                  <a:srgbClr val="DD4A68"/>
                </a:solidFill>
                <a:latin typeface="Arial" panose="020B0604020202020204" pitchFamily="34" charset="0"/>
              </a:rPr>
              <a:t>ON</a:t>
            </a:r>
            <a:r>
              <a:rPr lang="en-IN" sz="1600" dirty="0">
                <a:latin typeface="Arial" panose="020B0604020202020204" pitchFamily="34" charset="0"/>
                <a:cs typeface="Arial" panose="020B0604020202020204" pitchFamily="34" charset="0"/>
              </a:rPr>
              <a:t> E.ID = O.EMPLOYEEID  </a:t>
            </a:r>
            <a:r>
              <a:rPr lang="en-IN" sz="1600" dirty="0">
                <a:solidFill>
                  <a:srgbClr val="DD4A68"/>
                </a:solidFill>
                <a:latin typeface="Arial" panose="020B0604020202020204" pitchFamily="34" charset="0"/>
              </a:rPr>
              <a:t>WHERE</a:t>
            </a:r>
            <a:r>
              <a:rPr lang="en-IN" sz="1600" dirty="0">
                <a:latin typeface="Arial" panose="020B0604020202020204" pitchFamily="34" charset="0"/>
                <a:cs typeface="Arial" panose="020B0604020202020204" pitchFamily="34" charset="0"/>
              </a:rPr>
              <a:t> O.EMPLOYEEID IS NULL;</a:t>
            </a:r>
          </a:p>
        </p:txBody>
      </p:sp>
    </p:spTree>
    <p:extLst>
      <p:ext uri="{BB962C8B-B14F-4D97-AF65-F5344CB8AC3E}">
        <p14:creationId xmlns:p14="http://schemas.microsoft.com/office/powerpoint/2010/main" val="6551534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7" name="Rectangle 6"/>
          <p:cNvSpPr/>
          <p:nvPr/>
        </p:nvSpPr>
        <p:spPr>
          <a:xfrm>
            <a:off x="1599992" y="2057400"/>
            <a:ext cx="8990430" cy="830997"/>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400" b="1" u="sng"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8" name="Rectangle 7"/>
          <p:cNvSpPr/>
          <p:nvPr/>
        </p:nvSpPr>
        <p:spPr>
          <a:xfrm>
            <a:off x="1599992" y="3059668"/>
            <a:ext cx="8990430" cy="400110"/>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RIGHT OUTER JOIN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1599992" y="4812268"/>
            <a:ext cx="8990430" cy="400110"/>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sz="2000" b="1" dirty="0">
                <a:solidFill>
                  <a:srgbClr val="E0D612"/>
                </a:solidFill>
                <a:latin typeface="Arial" panose="020B0604020202020204" pitchFamily="34" charset="0"/>
                <a:cs typeface="Arial" panose="020B0604020202020204" pitchFamily="34" charset="0"/>
              </a:rPr>
              <a:t>NATURAL RIGHT OUTER JOIN </a:t>
            </a:r>
            <a:r>
              <a:rPr lang="en-IN" dirty="0">
                <a:latin typeface="Arial" panose="020B0604020202020204" pitchFamily="34" charset="0"/>
                <a:cs typeface="Arial" panose="020B0604020202020204" pitchFamily="34" charset="0"/>
              </a:rPr>
              <a:t>DEPT;</a:t>
            </a:r>
          </a:p>
        </p:txBody>
      </p:sp>
      <p:sp>
        <p:nvSpPr>
          <p:cNvPr id="10" name="Rectangle 9"/>
          <p:cNvSpPr/>
          <p:nvPr/>
        </p:nvSpPr>
        <p:spPr>
          <a:xfrm>
            <a:off x="1599991" y="3821668"/>
            <a:ext cx="8914240" cy="769441"/>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sp>
        <p:nvSpPr>
          <p:cNvPr id="11" name="Rectangle 10"/>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1418458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599992" y="1944469"/>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22472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Rectangle 4"/>
          <p:cNvSpPr/>
          <p:nvPr/>
        </p:nvSpPr>
        <p:spPr>
          <a:xfrm>
            <a:off x="1980942" y="1219201"/>
            <a:ext cx="8380909" cy="4001095"/>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Create table </a:t>
            </a:r>
            <a:r>
              <a:rPr lang="en-IN" sz="2000" dirty="0">
                <a:latin typeface="Calibri" panose="020F0502020204030204" pitchFamily="34" charset="0"/>
                <a:ea typeface="Calibri" panose="020F0502020204030204" pitchFamily="34" charset="0"/>
                <a:cs typeface="Times New Roman" panose="02020603050405020304" pitchFamily="18" charset="0"/>
              </a:rPr>
              <a:t>:- In database, table is an object where we define the a</a:t>
            </a:r>
            <a:r>
              <a:rPr lang="en-US" sz="2000" dirty="0"/>
              <a:t> </a:t>
            </a:r>
            <a:r>
              <a:rPr lang="en-US" sz="2000" b="1" dirty="0"/>
              <a:t>structure</a:t>
            </a:r>
            <a:r>
              <a:rPr lang="en-US" sz="2000" dirty="0"/>
              <a:t>. A structure is a collection of </a:t>
            </a:r>
            <a:r>
              <a:rPr lang="en-US" sz="2000" b="1" dirty="0"/>
              <a:t>variables</a:t>
            </a:r>
            <a:r>
              <a:rPr lang="en-US" sz="2000" dirty="0"/>
              <a:t> under a single name. These </a:t>
            </a:r>
            <a:r>
              <a:rPr lang="en-US" sz="2000" b="1" dirty="0"/>
              <a:t>variables</a:t>
            </a:r>
            <a:r>
              <a:rPr lang="en-US" sz="2000" dirty="0"/>
              <a:t> can be of different data types, and each has a name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Alter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Drop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Truncate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Rename table.</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Basic Datatypes</a:t>
            </a:r>
            <a:r>
              <a:rPr lang="en-IN" sz="20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Times New Roman" panose="02020603050405020304" pitchFamily="18" charset="0"/>
              </a:rPr>
              <a:t>Constraints :- I</a:t>
            </a:r>
            <a:r>
              <a:rPr lang="en-US" sz="2000" dirty="0">
                <a:latin typeface="Calibri" panose="020F0502020204030204" pitchFamily="34" charset="0"/>
                <a:ea typeface="Calibri" panose="020F0502020204030204" pitchFamily="34" charset="0"/>
                <a:cs typeface="Times New Roman" panose="02020603050405020304" pitchFamily="18" charset="0"/>
              </a:rPr>
              <a:t>s used to define rules to allow or restrict what values can be stored in columns.</a:t>
            </a:r>
          </a:p>
        </p:txBody>
      </p:sp>
    </p:spTree>
    <p:extLst>
      <p:ext uri="{BB962C8B-B14F-4D97-AF65-F5344CB8AC3E}">
        <p14:creationId xmlns:p14="http://schemas.microsoft.com/office/powerpoint/2010/main" val="7025133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465019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904258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676182" y="143470"/>
            <a:ext cx="8533289"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cstate="print"/>
          <a:stretch>
            <a:fillRect/>
          </a:stretch>
        </p:blipFill>
        <p:spPr>
          <a:xfrm>
            <a:off x="1709825" y="1219200"/>
            <a:ext cx="8499646" cy="990600"/>
          </a:xfrm>
          <a:prstGeom prst="rect">
            <a:avLst/>
          </a:prstGeom>
        </p:spPr>
      </p:pic>
      <p:pic>
        <p:nvPicPr>
          <p:cNvPr id="8" name="Picture 7"/>
          <p:cNvPicPr>
            <a:picLocks noChangeAspect="1"/>
          </p:cNvPicPr>
          <p:nvPr/>
        </p:nvPicPr>
        <p:blipFill>
          <a:blip r:embed="rId3" cstate="print"/>
          <a:stretch>
            <a:fillRect/>
          </a:stretch>
        </p:blipFill>
        <p:spPr>
          <a:xfrm>
            <a:off x="2366689" y="3475177"/>
            <a:ext cx="7300203" cy="685799"/>
          </a:xfrm>
          <a:prstGeom prst="rect">
            <a:avLst/>
          </a:prstGeom>
        </p:spPr>
      </p:pic>
      <p:pic>
        <p:nvPicPr>
          <p:cNvPr id="10" name="Picture 9"/>
          <p:cNvPicPr>
            <a:picLocks noChangeAspect="1"/>
          </p:cNvPicPr>
          <p:nvPr/>
        </p:nvPicPr>
        <p:blipFill>
          <a:blip r:embed="rId4" cstate="print"/>
          <a:stretch>
            <a:fillRect/>
          </a:stretch>
        </p:blipFill>
        <p:spPr>
          <a:xfrm>
            <a:off x="2366689" y="4341600"/>
            <a:ext cx="7185916" cy="687600"/>
          </a:xfrm>
          <a:prstGeom prst="rect">
            <a:avLst/>
          </a:prstGeom>
        </p:spPr>
      </p:pic>
      <p:pic>
        <p:nvPicPr>
          <p:cNvPr id="11" name="Picture 10"/>
          <p:cNvPicPr>
            <a:picLocks noChangeAspect="1"/>
          </p:cNvPicPr>
          <p:nvPr/>
        </p:nvPicPr>
        <p:blipFill>
          <a:blip r:embed="rId5" cstate="print"/>
          <a:stretch>
            <a:fillRect/>
          </a:stretch>
        </p:blipFill>
        <p:spPr>
          <a:xfrm>
            <a:off x="2349869" y="5257800"/>
            <a:ext cx="7185916" cy="687600"/>
          </a:xfrm>
          <a:prstGeom prst="rect">
            <a:avLst/>
          </a:prstGeom>
        </p:spPr>
      </p:pic>
    </p:spTree>
    <p:extLst>
      <p:ext uri="{BB962C8B-B14F-4D97-AF65-F5344CB8AC3E}">
        <p14:creationId xmlns:p14="http://schemas.microsoft.com/office/powerpoint/2010/main" val="42921733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1599992" y="838202"/>
            <a:ext cx="899043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1599992" y="3705763"/>
            <a:ext cx="899043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676182" y="2136101"/>
            <a:ext cx="4571405"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6323777" y="1985813"/>
            <a:ext cx="4266645"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1474658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graphicFrame>
        <p:nvGraphicFramePr>
          <p:cNvPr id="5" name="Table 4"/>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0456" y="1676402"/>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nvGraphicFramePr>
        <p:xfrm>
          <a:off x="7948351" y="1658163"/>
          <a:ext cx="2544113" cy="2149199"/>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4720" y="3962400"/>
            <a:ext cx="1743482" cy="1065600"/>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sp>
        <p:nvSpPr>
          <p:cNvPr id="11" name="Rectangle 10"/>
          <p:cNvSpPr/>
          <p:nvPr/>
        </p:nvSpPr>
        <p:spPr>
          <a:xfrm>
            <a:off x="1676182" y="83820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nvGraphicFramePr>
        <p:xfrm>
          <a:off x="1643529" y="1660792"/>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nvGraphicFramePr>
        <p:xfrm>
          <a:off x="4723785" y="166079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0456"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0438" y="23622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nvGraphicFramePr>
        <p:xfrm>
          <a:off x="7948351" y="1658163"/>
          <a:ext cx="2544113" cy="2660913"/>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8529" y="4495802"/>
            <a:ext cx="1980942" cy="1063977"/>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1599992" y="753310"/>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599992" y="2401671"/>
            <a:ext cx="899043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1599992" y="152400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nvGraphicFramePr>
        <p:xfrm>
          <a:off x="1578223" y="35078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nvGraphicFramePr>
        <p:xfrm>
          <a:off x="4658480" y="35078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150"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132" y="3962402"/>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nvGraphicFramePr>
        <p:xfrm>
          <a:off x="7883045" y="350520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5" name="Rectangle 4"/>
          <p:cNvSpPr/>
          <p:nvPr/>
        </p:nvSpPr>
        <p:spPr>
          <a:xfrm>
            <a:off x="1599992" y="6858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1599992" y="1334871"/>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nvGraphicFramePr>
        <p:xfrm>
          <a:off x="1578223" y="358403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4658480" y="358403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125150" y="359964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325132" y="42854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nvGraphicFramePr>
        <p:xfrm>
          <a:off x="7883045" y="358140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1599992" y="2057402"/>
            <a:ext cx="899043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7314248" y="565704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nvGraphicFramePr>
        <p:xfrm>
          <a:off x="7872161" y="5334002"/>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38181344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Sub Queries </a:t>
            </a:r>
            <a:r>
              <a:rPr lang="en-IN" dirty="0">
                <a:latin typeface="Calibri" panose="020F0502020204030204" pitchFamily="34" charset="0"/>
                <a:ea typeface="Calibri" panose="020F0502020204030204" pitchFamily="34" charset="0"/>
                <a:cs typeface="Times New Roman" panose="02020603050405020304" pitchFamily="18" charset="0"/>
              </a:rPr>
              <a:t>-  With select, update, insert and delete statements</a:t>
            </a:r>
            <a:endParaRPr lang="en-US" dirty="0"/>
          </a:p>
        </p:txBody>
      </p:sp>
    </p:spTree>
    <p:extLst>
      <p:ext uri="{BB962C8B-B14F-4D97-AF65-F5344CB8AC3E}">
        <p14:creationId xmlns:p14="http://schemas.microsoft.com/office/powerpoint/2010/main" val="36029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87076" y="29222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076" y="1315533"/>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53876"/>
            <a:ext cx="8838049" cy="1862048"/>
          </a:xfrm>
          <a:prstGeom prst="rect">
            <a:avLst/>
          </a:prstGeom>
          <a:solidFill>
            <a:schemeClr val="bg1"/>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676182" y="3139956"/>
            <a:ext cx="8838049" cy="646331"/>
          </a:xfrm>
          <a:prstGeom prst="rect">
            <a:avLst/>
          </a:prstGeom>
          <a:solidFill>
            <a:schemeClr val="bg1"/>
          </a:solidFill>
        </p:spPr>
        <p:txBody>
          <a:bodyPr wrap="square">
            <a:spAutoFit/>
          </a:bodyPr>
          <a:lstStyle/>
          <a:p>
            <a:r>
              <a:rPr lang="en-IN" dirty="0">
                <a:latin typeface="Gill Sans MT (Body)"/>
              </a:rPr>
              <a:t>You may use comparison operators such as &lt;&gt;, &lt;, &gt;, &lt;=, and &gt;= with a </a:t>
            </a:r>
            <a:r>
              <a:rPr lang="en-IN" b="1" i="1" dirty="0">
                <a:latin typeface="Gill Sans MT (Body)"/>
              </a:rPr>
              <a:t>single</a:t>
            </a:r>
            <a:r>
              <a:rPr lang="en-IN" dirty="0">
                <a:latin typeface="Gill Sans MT (Body)"/>
              </a:rPr>
              <a:t> </a:t>
            </a:r>
            <a:r>
              <a:rPr lang="en-IN" b="1" i="1" dirty="0">
                <a:latin typeface="Gill Sans MT (Body)"/>
              </a:rPr>
              <a:t>row</a:t>
            </a:r>
            <a:r>
              <a:rPr lang="en-IN" dirty="0">
                <a:latin typeface="Gill Sans MT (Body)"/>
              </a:rPr>
              <a:t> </a:t>
            </a:r>
            <a:r>
              <a:rPr lang="en-IN" b="1" i="1" dirty="0">
                <a:latin typeface="Gill Sans MT (Body)"/>
              </a:rPr>
              <a:t>subquery</a:t>
            </a:r>
            <a:r>
              <a:rPr lang="en-IN" dirty="0">
                <a:latin typeface="Gill Sans MT (Body)"/>
              </a:rPr>
              <a:t>.</a:t>
            </a:r>
          </a:p>
        </p:txBody>
      </p:sp>
      <p:sp>
        <p:nvSpPr>
          <p:cNvPr id="6" name="Rectangle 5"/>
          <p:cNvSpPr/>
          <p:nvPr/>
        </p:nvSpPr>
        <p:spPr>
          <a:xfrm>
            <a:off x="1676182" y="3846595"/>
            <a:ext cx="8838049" cy="923330"/>
          </a:xfrm>
          <a:prstGeom prst="rect">
            <a:avLst/>
          </a:prstGeom>
          <a:solidFill>
            <a:schemeClr val="bg1"/>
          </a:solidFill>
        </p:spPr>
        <p:txBody>
          <a:bodyPr wrap="square">
            <a:spAutoFit/>
          </a:bodyPr>
          <a:lstStyle/>
          <a:p>
            <a:r>
              <a:rPr lang="en-IN" dirty="0">
                <a:latin typeface="Gill Sans MT (Body)"/>
              </a:rPr>
              <a:t>Multiple row subquery returns one or more rows to the outer SQL statement. You may use the IN, ANY, or ALL operator in outer query to handle a subquery that returns </a:t>
            </a:r>
            <a:r>
              <a:rPr lang="en-IN" b="1" i="1" dirty="0">
                <a:latin typeface="Gill Sans MT (Body)"/>
              </a:rPr>
              <a:t>multiple</a:t>
            </a:r>
            <a:r>
              <a:rPr lang="en-IN" dirty="0">
                <a:latin typeface="Gill Sans MT (Body)"/>
              </a:rPr>
              <a:t> </a:t>
            </a:r>
            <a:r>
              <a:rPr lang="en-IN" b="1" i="1" dirty="0">
                <a:latin typeface="Gill Sans MT (Body)"/>
              </a:rPr>
              <a:t>rows</a:t>
            </a:r>
            <a:r>
              <a:rPr lang="en-IN" dirty="0">
                <a:latin typeface="Gill Sans MT (Body)"/>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848100"/>
            <a:ext cx="8838049" cy="1880316"/>
          </a:xfrm>
          <a:prstGeom prst="rect">
            <a:avLst/>
          </a:prstGeom>
        </p:spPr>
      </p:pic>
    </p:spTree>
    <p:extLst>
      <p:ext uri="{BB962C8B-B14F-4D97-AF65-F5344CB8AC3E}">
        <p14:creationId xmlns:p14="http://schemas.microsoft.com/office/powerpoint/2010/main" val="16396079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1676182" y="152400"/>
            <a:ext cx="8838049" cy="677108"/>
          </a:xfrm>
          <a:prstGeom prst="rect">
            <a:avLst/>
          </a:prstGeom>
          <a:solidFill>
            <a:schemeClr val="bg1"/>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4343400"/>
            <a:ext cx="8838049" cy="1880316"/>
          </a:xfrm>
          <a:prstGeom prst="rect">
            <a:avLst/>
          </a:prstGeom>
        </p:spPr>
      </p:pic>
      <p:sp>
        <p:nvSpPr>
          <p:cNvPr id="8" name="Rectangle 7"/>
          <p:cNvSpPr/>
          <p:nvPr/>
        </p:nvSpPr>
        <p:spPr>
          <a:xfrm>
            <a:off x="1676182" y="873825"/>
            <a:ext cx="5333306"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676182" y="1371600"/>
            <a:ext cx="8838049" cy="677108"/>
          </a:xfrm>
          <a:prstGeom prst="rect">
            <a:avLst/>
          </a:prstGeom>
          <a:solidFill>
            <a:schemeClr val="bg1"/>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676182" y="2121725"/>
            <a:ext cx="3428554"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37437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747550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1599992" y="857073"/>
            <a:ext cx="899043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6689461"/>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676182" y="1460959"/>
            <a:ext cx="8838049"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697951" y="4321314"/>
            <a:ext cx="8816281"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612558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10" name="Rectangle 9"/>
          <p:cNvSpPr/>
          <p:nvPr/>
        </p:nvSpPr>
        <p:spPr>
          <a:xfrm>
            <a:off x="1676183" y="915649"/>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672225" y="1422739"/>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INSERT INTO table_name [ (column1 [, column2 ]) ] SELECT [ *|column1 [, column2 ] FROM table1 [, table2 ] [ WHERE VALUE OPERATOR ];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pic>
        <p:nvPicPr>
          <p:cNvPr id="3" name="Picture 2"/>
          <p:cNvPicPr>
            <a:picLocks noChangeAspect="1"/>
          </p:cNvPicPr>
          <p:nvPr/>
        </p:nvPicPr>
        <p:blipFill>
          <a:blip r:embed="rId3"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430422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sp>
        <p:nvSpPr>
          <p:cNvPr id="10" name="Rectangle 9"/>
          <p:cNvSpPr/>
          <p:nvPr/>
        </p:nvSpPr>
        <p:spPr>
          <a:xfrm>
            <a:off x="1676183" y="914400"/>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672226" y="1441849"/>
            <a:ext cx="8842006"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sp>
        <p:nvSpPr>
          <p:cNvPr id="10" name="Rectangle 9"/>
          <p:cNvSpPr/>
          <p:nvPr/>
        </p:nvSpPr>
        <p:spPr>
          <a:xfrm>
            <a:off x="1676183" y="873204"/>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672225" y="1425714"/>
            <a:ext cx="8842006"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rPr>
              <a:t>DELETE FROM table_name [ WHERE OPERATOR [ VALUE ] (SELECT column_name FROM table_name) [ WHERE) ] </a:t>
            </a:r>
          </a:p>
        </p:txBody>
      </p:sp>
    </p:spTree>
    <p:extLst>
      <p:ext uri="{BB962C8B-B14F-4D97-AF65-F5344CB8AC3E}">
        <p14:creationId xmlns:p14="http://schemas.microsoft.com/office/powerpoint/2010/main" val="30870569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1599992" y="811486"/>
            <a:ext cx="8990430" cy="4832092"/>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orrelated Subqueries</a:t>
            </a:r>
          </a:p>
        </p:txBody>
      </p:sp>
    </p:spTree>
    <p:extLst>
      <p:ext uri="{BB962C8B-B14F-4D97-AF65-F5344CB8AC3E}">
        <p14:creationId xmlns:p14="http://schemas.microsoft.com/office/powerpoint/2010/main" val="17192170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7112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970709989"/>
              </p:ext>
            </p:extLst>
          </p:nvPr>
        </p:nvGraphicFramePr>
        <p:xfrm>
          <a:off x="406573"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923330"/>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1599992" y="838200"/>
            <a:ext cx="899043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1599992" y="3352800"/>
            <a:ext cx="899043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408049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2" name="Rectangle 1"/>
          <p:cNvSpPr/>
          <p:nvPr/>
        </p:nvSpPr>
        <p:spPr>
          <a:xfrm>
            <a:off x="1599992" y="762002"/>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cstate="print"/>
          <a:stretch>
            <a:fillRect/>
          </a:stretch>
        </p:blipFill>
        <p:spPr>
          <a:xfrm>
            <a:off x="1752372" y="2333592"/>
            <a:ext cx="5638066" cy="943008"/>
          </a:xfrm>
          <a:prstGeom prst="rect">
            <a:avLst/>
          </a:prstGeom>
        </p:spPr>
      </p:pic>
      <p:sp>
        <p:nvSpPr>
          <p:cNvPr id="7" name="Rectangle 6"/>
          <p:cNvSpPr/>
          <p:nvPr/>
        </p:nvSpPr>
        <p:spPr>
          <a:xfrm>
            <a:off x="1599992" y="3629563"/>
            <a:ext cx="899043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cstate="print"/>
          <a:stretch>
            <a:fillRect/>
          </a:stretch>
        </p:blipFill>
        <p:spPr>
          <a:xfrm>
            <a:off x="1752373" y="5241267"/>
            <a:ext cx="4419026" cy="854735"/>
          </a:xfrm>
          <a:prstGeom prst="rect">
            <a:avLst/>
          </a:prstGeom>
        </p:spPr>
      </p:pic>
    </p:spTree>
    <p:extLst>
      <p:ext uri="{BB962C8B-B14F-4D97-AF65-F5344CB8AC3E}">
        <p14:creationId xmlns:p14="http://schemas.microsoft.com/office/powerpoint/2010/main" val="21192131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3151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1599992" y="685800"/>
            <a:ext cx="899043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1599992" y="1981200"/>
            <a:ext cx="899043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ext uri="{D42A27DB-BD31-4B8C-83A1-F6EECF244321}">
                <p14:modId xmlns:p14="http://schemas.microsoft.com/office/powerpoint/2010/main" val="3843385344"/>
              </p:ext>
            </p:extLst>
          </p:nvPr>
        </p:nvGraphicFramePr>
        <p:xfrm>
          <a:off x="1676182" y="3276600"/>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chemeClr val="tx1"/>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70433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3" name="Rectangle 2"/>
          <p:cNvSpPr/>
          <p:nvPr/>
        </p:nvSpPr>
        <p:spPr>
          <a:xfrm>
            <a:off x="1523802" y="2895602"/>
            <a:ext cx="914281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1676183" y="4284071"/>
            <a:ext cx="4132851" cy="1811931"/>
          </a:xfrm>
          <a:prstGeom prst="rect">
            <a:avLst/>
          </a:prstGeom>
        </p:spPr>
      </p:pic>
      <p:grpSp>
        <p:nvGrpSpPr>
          <p:cNvPr id="2" name="Group 15"/>
          <p:cNvGrpSpPr/>
          <p:nvPr/>
        </p:nvGrpSpPr>
        <p:grpSpPr>
          <a:xfrm>
            <a:off x="6933297" y="675937"/>
            <a:ext cx="1676182"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5" name="Group 14"/>
          <p:cNvGrpSpPr/>
          <p:nvPr/>
        </p:nvGrpSpPr>
        <p:grpSpPr>
          <a:xfrm>
            <a:off x="8838049" y="675937"/>
            <a:ext cx="1676182"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6" name="Group 16"/>
          <p:cNvGrpSpPr/>
          <p:nvPr/>
        </p:nvGrpSpPr>
        <p:grpSpPr>
          <a:xfrm>
            <a:off x="7790188" y="1716860"/>
            <a:ext cx="1828562"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600" y="732657"/>
            <a:ext cx="4561816"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2226653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1759989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5" name="Rectangle 4"/>
          <p:cNvSpPr/>
          <p:nvPr/>
        </p:nvSpPr>
        <p:spPr>
          <a:xfrm>
            <a:off x="1599992" y="7736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1599992" y="2362202"/>
            <a:ext cx="899043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1599992" y="1219200"/>
            <a:ext cx="899043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632643" y="1676402"/>
            <a:ext cx="8881588"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cstate="print"/>
          <a:stretch>
            <a:fillRect/>
          </a:stretch>
        </p:blipFill>
        <p:spPr>
          <a:xfrm>
            <a:off x="1904752" y="5353110"/>
            <a:ext cx="2003483" cy="895290"/>
          </a:xfrm>
          <a:prstGeom prst="rect">
            <a:avLst/>
          </a:prstGeom>
        </p:spPr>
      </p:pic>
    </p:spTree>
    <p:extLst>
      <p:ext uri="{BB962C8B-B14F-4D97-AF65-F5344CB8AC3E}">
        <p14:creationId xmlns:p14="http://schemas.microsoft.com/office/powerpoint/2010/main" val="26332119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223331271"/>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1632645" y="728008"/>
            <a:ext cx="8881587"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632644" y="2743200"/>
            <a:ext cx="8881587"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656392" y="4433671"/>
            <a:ext cx="8881587" cy="646331"/>
          </a:xfrm>
          <a:prstGeom prst="rect">
            <a:avLst/>
          </a:prstGeom>
          <a:solidFill>
            <a:schemeClr val="bg1"/>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632642" y="3722471"/>
            <a:ext cx="8881586"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04040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727801"/>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201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42856346"/>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591036" y="148570"/>
            <a:ext cx="4019177" cy="400110"/>
          </a:xfrm>
          <a:prstGeom prst="rect">
            <a:avLst/>
          </a:prstGeom>
          <a:noFill/>
        </p:spPr>
        <p:txBody>
          <a:bodyPr wrap="none" rtlCol="0">
            <a:spAutoFit/>
          </a:bodyPr>
          <a:lstStyle/>
          <a:p>
            <a:r>
              <a:rPr lang="en-IN" sz="2000" b="1" dirty="0">
                <a:solidFill>
                  <a:srgbClr val="D9DD21"/>
                </a:solidFill>
              </a:rPr>
              <a:t>UNSIGNED</a:t>
            </a:r>
            <a:r>
              <a:rPr lang="en-IN" sz="2000" dirty="0">
                <a:solidFill>
                  <a:srgbClr val="D9DD21"/>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39250" y="722055"/>
            <a:ext cx="914281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363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441076"/>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1599992" y="1813681"/>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4243483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2455600991"/>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1599992" y="1981200"/>
            <a:ext cx="899043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66884335"/>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9806929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1599992" y="2027873"/>
            <a:ext cx="899043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5900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2540625294"/>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1599992" y="1841403"/>
            <a:ext cx="899043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7446517"/>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3892273249"/>
              </p:ext>
            </p:extLst>
          </p:nvPr>
        </p:nvGraphicFramePr>
        <p:xfrm>
          <a:off x="1165984"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8090823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30066896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39000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1752372" y="2133602"/>
            <a:ext cx="8685669"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1752372" y="4825427"/>
            <a:ext cx="8685669"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1752372" y="762002"/>
            <a:ext cx="8685669"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1752373" y="3429002"/>
            <a:ext cx="8685669"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7085677" y="2895600"/>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599992" y="228602"/>
            <a:ext cx="899043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1599992" y="3544431"/>
            <a:ext cx="5561876"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6812"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188" y="1084674"/>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4846"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1225774" y="692696"/>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1225774" y="1432774"/>
            <a:ext cx="89154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p:txBody>
      </p:sp>
      <p:sp>
        <p:nvSpPr>
          <p:cNvPr id="8" name="Rectangle 7">
            <a:extLst>
              <a:ext uri="{FF2B5EF4-FFF2-40B4-BE49-F238E27FC236}">
                <a16:creationId xmlns:a16="http://schemas.microsoft.com/office/drawing/2014/main" id="{391C9B24-6C27-4EB3-B71B-D18E5E3FE075}"/>
              </a:ext>
            </a:extLst>
          </p:cNvPr>
          <p:cNvSpPr/>
          <p:nvPr/>
        </p:nvSpPr>
        <p:spPr>
          <a:xfrm>
            <a:off x="1270670" y="2103847"/>
            <a:ext cx="8991600" cy="400109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rPr>
              <a:t>VARCHAR</a:t>
            </a:r>
            <a:r>
              <a:rPr lang="en-IN" dirty="0">
                <a:latin typeface="Liberation Mono"/>
                <a:cs typeface="Arial" panose="020B0604020202020204" pitchFamily="34" charset="0"/>
              </a:rPr>
              <a:t>(</a:t>
            </a:r>
            <a:r>
              <a:rPr lang="en-IN" dirty="0">
                <a:solidFill>
                  <a:srgbClr val="834689"/>
                </a:solidFill>
                <a:latin typeface="Liberation Mono"/>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rPr>
              <a:t>BOOLEAN</a:t>
            </a:r>
            <a:r>
              <a:rPr lang="en-IN" dirty="0">
                <a:latin typeface="Liberation Mono"/>
                <a:cs typeface="Arial" panose="020B0604020202020204" pitchFamily="34" charset="0"/>
              </a:rPr>
              <a:t>);</a:t>
            </a:r>
          </a:p>
          <a:p>
            <a:endParaRPr lang="en-IN" sz="1000" dirty="0">
              <a:latin typeface="Arial" panose="020B0604020202020204" pitchFamily="34" charset="0"/>
              <a:cs typeface="Arial" panose="020B0604020202020204" pitchFamily="34" charset="0"/>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 0);</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'Task2', 1);</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'Task3', False);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'Task4', True);</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'Task5', null);</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'Task6', default);</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'Task7', 1&gt;2);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'Task8', 1&lt;2);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'Task9', 12);</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'Task10', 58);</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'Task11',.75);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'Task12',.15);</a:t>
            </a: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TASKS </a:t>
            </a:r>
            <a:r>
              <a:rPr lang="en-IN" sz="1600" dirty="0">
                <a:solidFill>
                  <a:srgbClr val="0077AA"/>
                </a:solidFill>
                <a:latin typeface="Liberation Mono"/>
              </a:rPr>
              <a:t>VALUE</a:t>
            </a:r>
            <a:r>
              <a:rPr lang="en-IN" sz="1600" dirty="0">
                <a:latin typeface="Liberation Mono"/>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599262" y="2786578"/>
            <a:ext cx="2352541" cy="3313794"/>
            <a:chOff x="6599262" y="2786578"/>
            <a:chExt cx="2352541" cy="3313794"/>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599262" y="2786578"/>
              <a:ext cx="2352541" cy="3313794"/>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627458" y="3893109"/>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752372" y="1475126"/>
            <a:ext cx="8685669"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Simple / Atomic Attribute       --VS--        Composite Attribute</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Single Value Attribute             --VS--        Multi Valued Attribute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a:t>
            </a: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Stored Attribute                       --VS--        Derived Attribute</a:t>
            </a:r>
            <a:endParaRPr lang="en-US" sz="1100" dirty="0">
              <a:solidFill>
                <a:schemeClr val="bg2">
                  <a:lumMod val="50000"/>
                </a:schemeClr>
              </a:solidFill>
              <a:latin typeface="Arial" pitchFamily="34" charset="0"/>
              <a:cs typeface="Arial" pitchFamily="34" charset="0"/>
            </a:endParaRPr>
          </a:p>
          <a:p>
            <a:pPr lvl="0" eaLnBrk="0" fontAlgn="base" hangingPunct="0">
              <a:spcBef>
                <a:spcPct val="0"/>
              </a:spcBef>
              <a:spcAft>
                <a:spcPct val="0"/>
              </a:spcAft>
            </a:pPr>
            <a:r>
              <a:rPr lang="en-US" sz="2000" dirty="0">
                <a:solidFill>
                  <a:schemeClr val="bg2">
                    <a:lumMod val="50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100" dirty="0">
              <a:solidFill>
                <a:schemeClr val="bg2">
                  <a:lumMod val="50000"/>
                </a:schemeClr>
              </a:solidFill>
              <a:latin typeface="Arial" pitchFamily="34" charset="0"/>
              <a:cs typeface="Arial" pitchFamily="34" charset="0"/>
            </a:endParaRPr>
          </a:p>
          <a:p>
            <a:pPr eaLnBrk="0" fontAlgn="base" hangingPunct="0">
              <a:spcBef>
                <a:spcPct val="0"/>
              </a:spcBef>
              <a:spcAft>
                <a:spcPct val="0"/>
              </a:spcAft>
              <a:buFontTx/>
              <a:buChar char="•"/>
            </a:pPr>
            <a:r>
              <a:rPr lang="en-US" sz="2000" b="1" dirty="0">
                <a:solidFill>
                  <a:schemeClr val="bg2">
                    <a:lumMod val="50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000" b="1" dirty="0">
                <a:solidFill>
                  <a:schemeClr val="bg2">
                    <a:lumMod val="50000"/>
                  </a:schemeClr>
                </a:solidFill>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(Composite &amp; Multivalued)</a:t>
            </a:r>
            <a:endParaRPr lang="en-US" sz="2800" dirty="0">
              <a:solidFill>
                <a:schemeClr val="bg2">
                  <a:lumMod val="50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385"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338937"/>
            <a:ext cx="3417927"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219200"/>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483411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845439"/>
            <a:ext cx="8838049"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10" name="Rectangle 9">
            <a:extLst>
              <a:ext uri="{FF2B5EF4-FFF2-40B4-BE49-F238E27FC236}">
                <a16:creationId xmlns:a16="http://schemas.microsoft.com/office/drawing/2014/main" id="{025F35FF-BF58-4A68-9B69-F3690855E5F1}"/>
              </a:ext>
            </a:extLst>
          </p:cNvPr>
          <p:cNvSpPr/>
          <p:nvPr/>
        </p:nvSpPr>
        <p:spPr>
          <a:xfrm>
            <a:off x="1667747" y="764704"/>
            <a:ext cx="8991600"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E8A99076-19F5-4D1D-8269-6F8CB5701F88}"/>
              </a:ext>
            </a:extLst>
          </p:cNvPr>
          <p:cNvSpPr/>
          <p:nvPr/>
        </p:nvSpPr>
        <p:spPr>
          <a:xfrm>
            <a:off x="1702158" y="2570281"/>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1;</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True;</a:t>
            </a:r>
          </a:p>
        </p:txBody>
      </p:sp>
      <p:sp>
        <p:nvSpPr>
          <p:cNvPr id="14" name="Rectangle 13">
            <a:extLst>
              <a:ext uri="{FF2B5EF4-FFF2-40B4-BE49-F238E27FC236}">
                <a16:creationId xmlns:a16="http://schemas.microsoft.com/office/drawing/2014/main" id="{38771BF8-9C3F-406F-8027-CCD0DB38F272}"/>
              </a:ext>
            </a:extLst>
          </p:cNvPr>
          <p:cNvSpPr/>
          <p:nvPr/>
        </p:nvSpPr>
        <p:spPr>
          <a:xfrm>
            <a:off x="1509622" y="4875268"/>
            <a:ext cx="5181470" cy="1295868"/>
          </a:xfrm>
          <a:prstGeom prst="rect">
            <a:avLst/>
          </a:prstGeom>
        </p:spPr>
        <p:txBody>
          <a:bodyPr wrap="square">
            <a:spAutoFit/>
          </a:bodyPr>
          <a:lstStyle/>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a:t>
            </a:r>
            <a:r>
              <a:rPr lang="en-IN" dirty="0">
                <a:solidFill>
                  <a:srgbClr val="C00000"/>
                </a:solidFill>
                <a:latin typeface="Liberation Mono"/>
              </a:rPr>
              <a:t>NOT</a:t>
            </a:r>
            <a:r>
              <a:rPr lang="en-IN" dirty="0">
                <a:latin typeface="Liberation Mono"/>
              </a:rPr>
              <a:t> completed;</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0;</a:t>
            </a:r>
          </a:p>
          <a:p>
            <a:pPr>
              <a:lnSpc>
                <a:spcPct val="150000"/>
              </a:lnSpc>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tasks </a:t>
            </a:r>
            <a:r>
              <a:rPr lang="en-IN" dirty="0">
                <a:solidFill>
                  <a:srgbClr val="0077AA"/>
                </a:solidFill>
                <a:latin typeface="Liberation Mono"/>
              </a:rPr>
              <a:t>WHERE</a:t>
            </a:r>
            <a:r>
              <a:rPr lang="en-IN" dirty="0">
                <a:latin typeface="Liberation Mono"/>
              </a:rPr>
              <a:t> completed = False;</a:t>
            </a:r>
          </a:p>
        </p:txBody>
      </p:sp>
      <p:sp>
        <p:nvSpPr>
          <p:cNvPr id="8" name="Rectangle 7">
            <a:extLst>
              <a:ext uri="{FF2B5EF4-FFF2-40B4-BE49-F238E27FC236}">
                <a16:creationId xmlns:a16="http://schemas.microsoft.com/office/drawing/2014/main" id="{883E7C2D-04FB-430F-9F00-9F1E906E3BE3}"/>
              </a:ext>
            </a:extLst>
          </p:cNvPr>
          <p:cNvSpPr/>
          <p:nvPr/>
        </p:nvSpPr>
        <p:spPr>
          <a:xfrm>
            <a:off x="1616611" y="1844824"/>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2E15D959-607A-4588-829D-F16FEA41C8C7}"/>
              </a:ext>
            </a:extLst>
          </p:cNvPr>
          <p:cNvSpPr/>
          <p:nvPr/>
        </p:nvSpPr>
        <p:spPr>
          <a:xfrm>
            <a:off x="1662671" y="1239143"/>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7" name="Picture 6">
            <a:extLst>
              <a:ext uri="{FF2B5EF4-FFF2-40B4-BE49-F238E27FC236}">
                <a16:creationId xmlns:a16="http://schemas.microsoft.com/office/drawing/2014/main" id="{D044F56A-99AE-443F-BF2C-F7222AA9CBFB}"/>
              </a:ext>
            </a:extLst>
          </p:cNvPr>
          <p:cNvPicPr>
            <a:picLocks noChangeAspect="1"/>
          </p:cNvPicPr>
          <p:nvPr/>
        </p:nvPicPr>
        <p:blipFill>
          <a:blip r:embed="rId2" cstate="print"/>
          <a:stretch>
            <a:fillRect/>
          </a:stretch>
        </p:blipFill>
        <p:spPr>
          <a:xfrm>
            <a:off x="6832940" y="4877349"/>
            <a:ext cx="2518318" cy="1465688"/>
          </a:xfrm>
          <a:prstGeom prst="rect">
            <a:avLst/>
          </a:prstGeom>
        </p:spPr>
      </p:pic>
      <p:grpSp>
        <p:nvGrpSpPr>
          <p:cNvPr id="16" name="Group 15">
            <a:extLst>
              <a:ext uri="{FF2B5EF4-FFF2-40B4-BE49-F238E27FC236}">
                <a16:creationId xmlns:a16="http://schemas.microsoft.com/office/drawing/2014/main" id="{60B5E5F5-F4B9-40B4-BAF2-AA54995DEDEA}"/>
              </a:ext>
            </a:extLst>
          </p:cNvPr>
          <p:cNvGrpSpPr/>
          <p:nvPr/>
        </p:nvGrpSpPr>
        <p:grpSpPr>
          <a:xfrm>
            <a:off x="6859051" y="2564904"/>
            <a:ext cx="5056094" cy="2024225"/>
            <a:chOff x="6859051" y="2564904"/>
            <a:chExt cx="5056094" cy="2024225"/>
          </a:xfrm>
        </p:grpSpPr>
        <p:pic>
          <p:nvPicPr>
            <p:cNvPr id="5" name="Picture 4">
              <a:extLst>
                <a:ext uri="{FF2B5EF4-FFF2-40B4-BE49-F238E27FC236}">
                  <a16:creationId xmlns:a16="http://schemas.microsoft.com/office/drawing/2014/main" id="{53823226-68F3-4410-A632-B860B5FDB237}"/>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6" name="Picture 5">
              <a:extLst>
                <a:ext uri="{FF2B5EF4-FFF2-40B4-BE49-F238E27FC236}">
                  <a16:creationId xmlns:a16="http://schemas.microsoft.com/office/drawing/2014/main" id="{9F19A5B7-4E61-481B-9D19-749918200591}"/>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5" name="Rectangle 14">
              <a:extLst>
                <a:ext uri="{FF2B5EF4-FFF2-40B4-BE49-F238E27FC236}">
                  <a16:creationId xmlns:a16="http://schemas.microsoft.com/office/drawing/2014/main" id="{B14C9A0F-92EB-4E27-A3DA-B8E81C960541}"/>
                </a:ext>
              </a:extLst>
            </p:cNvPr>
            <p:cNvSpPr/>
            <p:nvPr/>
          </p:nvSpPr>
          <p:spPr>
            <a:xfrm>
              <a:off x="6936116"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58101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111" y="841062"/>
            <a:ext cx="8815121"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 to 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1828562" y="3276600"/>
            <a:ext cx="8509543"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676182" y="159229"/>
            <a:ext cx="6435248"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a:t>
            </a:r>
            <a:r>
              <a:rPr lang="en-IN" sz="2200" b="1" dirty="0">
                <a:latin typeface="Segoe UI Light" panose="020B0502040204020203" pitchFamily="34" charset="0"/>
                <a:cs typeface="Segoe UI Light" panose="020B0502040204020203" pitchFamily="34" charset="0"/>
              </a:rPr>
              <a:t>CREATE TABLE </a:t>
            </a:r>
            <a:r>
              <a:rPr lang="en-IN" sz="2200" dirty="0">
                <a:latin typeface="Segoe UI Light" panose="020B0502040204020203" pitchFamily="34" charset="0"/>
                <a:cs typeface="Segoe UI Light" panose="020B0502040204020203" pitchFamily="34" charset="0"/>
              </a:rPr>
              <a:t>statement to specify the layout of your table</a:t>
            </a:r>
          </a:p>
        </p:txBody>
      </p:sp>
      <p:sp>
        <p:nvSpPr>
          <p:cNvPr id="6" name="Rectangle 5">
            <a:extLst>
              <a:ext uri="{FF2B5EF4-FFF2-40B4-BE49-F238E27FC236}">
                <a16:creationId xmlns:a16="http://schemas.microsoft.com/office/drawing/2014/main" id="{54524202-B9AA-48CE-AA65-1C07720A0717}"/>
              </a:ext>
            </a:extLst>
          </p:cNvPr>
          <p:cNvSpPr/>
          <p:nvPr/>
        </p:nvSpPr>
        <p:spPr>
          <a:xfrm>
            <a:off x="1676182" y="1245325"/>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20143521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8" y="1263893"/>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39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spTree>
    <p:extLst>
      <p:ext uri="{BB962C8B-B14F-4D97-AF65-F5344CB8AC3E}">
        <p14:creationId xmlns:p14="http://schemas.microsoft.com/office/powerpoint/2010/main" val="943877492"/>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676182" y="762000"/>
            <a:ext cx="8838049"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
        <p:nvSpPr>
          <p:cNvPr id="5" name="Rectangle 4"/>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129980497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92366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spTree>
    <p:extLst>
      <p:ext uri="{BB962C8B-B14F-4D97-AF65-F5344CB8AC3E}">
        <p14:creationId xmlns:p14="http://schemas.microsoft.com/office/powerpoint/2010/main" val="3860626219"/>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spTree>
    <p:extLst>
      <p:ext uri="{BB962C8B-B14F-4D97-AF65-F5344CB8AC3E}">
        <p14:creationId xmlns:p14="http://schemas.microsoft.com/office/powerpoint/2010/main" val="35521857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914400"/>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2400657"/>
          </a:xfrm>
          <a:prstGeom prst="rect">
            <a:avLst/>
          </a:prstGeom>
        </p:spPr>
        <p:txBody>
          <a:bodyPr wrap="square">
            <a:spAutoFit/>
          </a:bodyPr>
          <a:lstStyle/>
          <a:p>
            <a:r>
              <a:rPr lang="en-US" sz="2000" dirty="0">
                <a:solidFill>
                  <a:schemeClr val="tx2"/>
                </a:solidFill>
              </a:rPr>
              <a:t>Data modeling is the process of creating a data model for the data to be stored in a Database. This data model is a conceptual representation of</a:t>
            </a:r>
          </a:p>
          <a:p>
            <a:endParaRPr lang="en-US" sz="2000" dirty="0">
              <a:solidFill>
                <a:schemeClr val="tx2"/>
              </a:solidFill>
            </a:endParaRPr>
          </a:p>
          <a:p>
            <a:pPr>
              <a:lnSpc>
                <a:spcPct val="150000"/>
              </a:lnSpc>
              <a:buFont typeface="Arial" pitchFamily="34" charset="0"/>
              <a:buChar char="•"/>
            </a:pPr>
            <a:r>
              <a:rPr lang="en-US" sz="2000" dirty="0">
                <a:solidFill>
                  <a:schemeClr val="tx2"/>
                </a:solidFill>
              </a:rPr>
              <a:t>Data objects</a:t>
            </a:r>
          </a:p>
          <a:p>
            <a:pPr>
              <a:lnSpc>
                <a:spcPct val="150000"/>
              </a:lnSpc>
              <a:buFont typeface="Arial" pitchFamily="34" charset="0"/>
              <a:buChar char="•"/>
            </a:pPr>
            <a:r>
              <a:rPr lang="en-US" sz="2000" dirty="0">
                <a:solidFill>
                  <a:schemeClr val="tx2"/>
                </a:solidFill>
              </a:rPr>
              <a:t>The associations between different data objects</a:t>
            </a:r>
          </a:p>
          <a:p>
            <a:pPr>
              <a:lnSpc>
                <a:spcPct val="150000"/>
              </a:lnSpc>
              <a:buFont typeface="Arial" pitchFamily="34" charset="0"/>
              <a:buChar char="•"/>
            </a:pPr>
            <a:r>
              <a:rPr lang="en-US" sz="2000" dirty="0">
                <a:solidFill>
                  <a:schemeClr val="tx2"/>
                </a:solidFill>
              </a:rPr>
              <a:t>The rules.</a:t>
            </a:r>
          </a:p>
        </p:txBody>
      </p:sp>
    </p:spTree>
    <p:extLst>
      <p:ext uri="{BB962C8B-B14F-4D97-AF65-F5344CB8AC3E}">
        <p14:creationId xmlns:p14="http://schemas.microsoft.com/office/powerpoint/2010/main" val="2257504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601"/>
          <a:ext cx="8838053" cy="4953001"/>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276600"/>
            <a:ext cx="11479306" cy="707886"/>
          </a:xfrm>
          <a:prstGeom prst="rect">
            <a:avLst/>
          </a:prstGeom>
          <a:solidFill>
            <a:schemeClr val="bg1"/>
          </a:solidFill>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There are three types of anomalies that occur when the database is not normalized. These are – </a:t>
            </a:r>
            <a:r>
              <a:rPr lang="en-IN" sz="2000" b="1" i="1" dirty="0">
                <a:solidFill>
                  <a:srgbClr val="006C86"/>
                </a:solidFill>
                <a:latin typeface="Segoe UI Light" panose="020B0502040204020203" pitchFamily="34" charset="0"/>
                <a:cs typeface="Segoe UI Light" panose="020B0502040204020203" pitchFamily="34" charset="0"/>
              </a:rPr>
              <a:t>Insertion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updation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and</a:t>
            </a:r>
            <a:r>
              <a:rPr lang="en-IN" sz="2000" b="1" dirty="0">
                <a:solidFill>
                  <a:srgbClr val="006C86"/>
                </a:solidFill>
                <a:latin typeface="Segoe UI Light" panose="020B0502040204020203" pitchFamily="34" charset="0"/>
                <a:cs typeface="Segoe UI Light" panose="020B0502040204020203" pitchFamily="34" charset="0"/>
              </a:rPr>
              <a:t> </a:t>
            </a:r>
            <a:r>
              <a:rPr lang="en-IN" sz="2000" b="1" i="1" dirty="0">
                <a:solidFill>
                  <a:srgbClr val="006C86"/>
                </a:solidFill>
                <a:latin typeface="Segoe UI Light" panose="020B0502040204020203" pitchFamily="34" charset="0"/>
                <a:cs typeface="Segoe UI Light" panose="020B0502040204020203" pitchFamily="34" charset="0"/>
              </a:rPr>
              <a:t>deletion</a:t>
            </a:r>
            <a:r>
              <a:rPr lang="en-IN" sz="2000" b="1" dirty="0">
                <a:solidFill>
                  <a:srgbClr val="006C86"/>
                </a:solidFill>
                <a:latin typeface="Segoe UI Light" panose="020B0502040204020203" pitchFamily="34" charset="0"/>
                <a:cs typeface="Segoe UI Light" panose="020B0502040204020203" pitchFamily="34" charset="0"/>
              </a:rPr>
              <a:t> </a:t>
            </a:r>
            <a:r>
              <a:rPr lang="en-IN" sz="2000" dirty="0">
                <a:solidFill>
                  <a:srgbClr val="006C86"/>
                </a:solidFill>
                <a:latin typeface="Segoe UI Light" panose="020B0502040204020203" pitchFamily="34" charset="0"/>
                <a:cs typeface="Segoe UI Light" panose="020B0502040204020203" pitchFamily="34" charset="0"/>
              </a:rPr>
              <a:t>anomaly.</a:t>
            </a:r>
          </a:p>
        </p:txBody>
      </p:sp>
      <p:sp>
        <p:nvSpPr>
          <p:cNvPr id="6" name="Rectangle 5"/>
          <p:cNvSpPr/>
          <p:nvPr/>
        </p:nvSpPr>
        <p:spPr>
          <a:xfrm>
            <a:off x="2566814" y="1484784"/>
            <a:ext cx="6696744" cy="707886"/>
          </a:xfrm>
          <a:prstGeom prst="rect">
            <a:avLst/>
          </a:prstGeom>
        </p:spPr>
        <p:txBody>
          <a:bodyPr wrap="square">
            <a:spAutoFit/>
          </a:bodyPr>
          <a:lstStyle/>
          <a:p>
            <a:r>
              <a:rPr lang="en-US" sz="2000" dirty="0">
                <a:solidFill>
                  <a:srgbClr val="006C86"/>
                </a:solidFill>
                <a:latin typeface="Segoe UI Light" pitchFamily="34" charset="0"/>
                <a:cs typeface="Segoe UI Light" pitchFamily="34" charset="0"/>
              </a:rPr>
              <a:t>Problems that can occure in poorly planned, un-normalized database where all the data is stored in one table.</a:t>
            </a:r>
          </a:p>
        </p:txBody>
      </p:sp>
    </p:spTree>
    <p:extLst>
      <p:ext uri="{BB962C8B-B14F-4D97-AF65-F5344CB8AC3E}">
        <p14:creationId xmlns:p14="http://schemas.microsoft.com/office/powerpoint/2010/main" val="3921954587"/>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lvl="0" algn="r"/>
            <a:r>
              <a:rPr lang="en-US" sz="3200" b="1" i="1" dirty="0">
                <a:solidFill>
                  <a:srgbClr val="FFFF00"/>
                </a:solidFill>
                <a:latin typeface="Arial" pitchFamily="34" charset="0"/>
                <a:cs typeface="Arial" pitchFamily="34" charset="0"/>
              </a:rPr>
              <a:t>Anomalies in DBMS - Example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65319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UPDATE, and DELETE </a:t>
            </a:r>
            <a:r>
              <a:rPr lang="en-IN" sz="3200" b="1" i="1" dirty="0">
                <a:solidFill>
                  <a:srgbClr val="FFFF00"/>
                </a:solidFill>
                <a:latin typeface="Arial" pitchFamily="34" charset="0"/>
                <a:cs typeface="Arial" pitchFamily="34" charset="0"/>
              </a:rPr>
              <a:t>ANOMALY</a:t>
            </a:r>
          </a:p>
        </p:txBody>
      </p:sp>
      <p:sp>
        <p:nvSpPr>
          <p:cNvPr id="2" name="Rectangle 1"/>
          <p:cNvSpPr/>
          <p:nvPr/>
        </p:nvSpPr>
        <p:spPr>
          <a:xfrm>
            <a:off x="203174" y="1015568"/>
            <a:ext cx="11784066" cy="1200329"/>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Insert anomaly</a:t>
            </a:r>
            <a:r>
              <a:rPr lang="en-IN" dirty="0">
                <a:solidFill>
                  <a:srgbClr val="006C86"/>
                </a:solidFill>
                <a:latin typeface="Arial" panose="020B0604020202020204" pitchFamily="34" charset="0"/>
                <a:cs typeface="Arial" panose="020B0604020202020204" pitchFamily="34" charset="0"/>
              </a:rPr>
              <a:t>: </a:t>
            </a:r>
            <a:r>
              <a:rPr lang="en-IN" dirty="0"/>
              <a:t>What if we want to add new branch the student table? In this case as the student Rollno  is a primary key, is will not allow you to insert new branch. </a:t>
            </a:r>
            <a:r>
              <a:rPr lang="en-US" dirty="0"/>
              <a:t>Also, if we have to insert data of 100 students of same branch, then the branch information will be repeated for all those 100 students.</a:t>
            </a:r>
          </a:p>
          <a:p>
            <a:r>
              <a:rPr lang="en-US" dirty="0"/>
              <a:t>These scenarios are nothing but </a:t>
            </a:r>
            <a:r>
              <a:rPr lang="en-US" b="1" dirty="0"/>
              <a:t>Insertion anomalies</a:t>
            </a:r>
            <a:r>
              <a:rPr lang="en-US" dirty="0"/>
              <a:t>.</a:t>
            </a:r>
          </a:p>
        </p:txBody>
      </p:sp>
      <p:sp>
        <p:nvSpPr>
          <p:cNvPr id="3" name="Rectangle 2"/>
          <p:cNvSpPr/>
          <p:nvPr/>
        </p:nvSpPr>
        <p:spPr>
          <a:xfrm>
            <a:off x="190550" y="2564904"/>
            <a:ext cx="11784066" cy="646331"/>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Update anomaly: </a:t>
            </a:r>
            <a:r>
              <a:rPr lang="en-US" dirty="0"/>
              <a:t>What if </a:t>
            </a:r>
            <a:r>
              <a:rPr lang="en-US" b="1" dirty="0"/>
              <a:t>Mr. X </a:t>
            </a:r>
            <a:r>
              <a:rPr lang="en-US" dirty="0"/>
              <a:t>telephone number changes? In that case all the student records will have to be updated, and if by mistake we miss any record, it will lead to data inconsistency. This is </a:t>
            </a:r>
            <a:r>
              <a:rPr lang="en-US" b="1" dirty="0"/>
              <a:t>Updation anomaly</a:t>
            </a:r>
            <a:r>
              <a:rPr lang="en-US" dirty="0"/>
              <a:t>.</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90550" y="3645024"/>
            <a:ext cx="11784066" cy="923330"/>
          </a:xfrm>
          <a:prstGeom prst="rect">
            <a:avLst/>
          </a:prstGeom>
          <a:solidFill>
            <a:schemeClr val="bg1"/>
          </a:solidFill>
        </p:spPr>
        <p:txBody>
          <a:bodyPr wrap="square">
            <a:spAutoFit/>
          </a:bodyPr>
          <a:lstStyle/>
          <a:p>
            <a:r>
              <a:rPr lang="en-IN" b="1" dirty="0">
                <a:solidFill>
                  <a:srgbClr val="006C86"/>
                </a:solidFill>
                <a:latin typeface="Arial" panose="020B0604020202020204" pitchFamily="34" charset="0"/>
                <a:cs typeface="Arial" panose="020B0604020202020204" pitchFamily="34" charset="0"/>
              </a:rPr>
              <a:t>Delete anomaly: </a:t>
            </a:r>
            <a:r>
              <a:rPr lang="en-US" dirty="0"/>
              <a:t>In our </a:t>
            </a:r>
            <a:r>
              <a:rPr lang="en-US" b="1" dirty="0"/>
              <a:t>Student</a:t>
            </a:r>
            <a:r>
              <a:rPr lang="en-US" dirty="0"/>
              <a:t> table, two different informations are kept together, Student information and Branch information. Hence, at the end of the academic year, if student records are deleted, we will also lose the branch information. This is </a:t>
            </a:r>
            <a:r>
              <a:rPr lang="en-US" b="1" dirty="0"/>
              <a:t>Deletion anomaly.</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868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47354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5402547"/>
              </p:ext>
            </p:extLst>
          </p:nvPr>
        </p:nvGraphicFramePr>
        <p:xfrm>
          <a:off x="255606" y="9906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47354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6872271"/>
              </p:ext>
            </p:extLst>
          </p:nvPr>
        </p:nvGraphicFramePr>
        <p:xfrm>
          <a:off x="5942827" y="99060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3593068"/>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057122708"/>
              </p:ext>
            </p:extLst>
          </p:nvPr>
        </p:nvGraphicFramePr>
        <p:xfrm>
          <a:off x="238784" y="4114802"/>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3593068"/>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175972884"/>
              </p:ext>
            </p:extLst>
          </p:nvPr>
        </p:nvGraphicFramePr>
        <p:xfrm>
          <a:off x="5942827" y="4114802"/>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6943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Open sans"/>
                <a:cs typeface="Arial" panose="020B0604020202020204"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Ronald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1486694" y="1556792"/>
            <a:ext cx="9217024" cy="2523768"/>
          </a:xfrm>
          <a:prstGeom prst="rect">
            <a:avLst/>
          </a:prstGeom>
        </p:spPr>
        <p:txBody>
          <a:bodyPr wrap="square">
            <a:spAutoFit/>
          </a:bodyPr>
          <a:lstStyle/>
          <a:p>
            <a:r>
              <a:rPr lang="en-US" sz="2000" b="1" dirty="0"/>
              <a:t>For a table to be in the First Normal Form, it should follow the following 4 rules:</a:t>
            </a:r>
          </a:p>
          <a:p>
            <a:endParaRPr lang="en-US" dirty="0"/>
          </a:p>
          <a:p>
            <a:pPr marL="457200" indent="-457200">
              <a:lnSpc>
                <a:spcPct val="150000"/>
              </a:lnSpc>
              <a:buFont typeface="+mj-lt"/>
              <a:buAutoNum type="arabicPeriod"/>
            </a:pPr>
            <a:r>
              <a:rPr lang="en-US" sz="2000" dirty="0"/>
              <a:t>It should only have single(atomic) valued attributes/columns.</a:t>
            </a:r>
          </a:p>
          <a:p>
            <a:pPr marL="457200" indent="-457200">
              <a:lnSpc>
                <a:spcPct val="150000"/>
              </a:lnSpc>
              <a:buFont typeface="+mj-lt"/>
              <a:buAutoNum type="arabicPeriod"/>
            </a:pPr>
            <a:r>
              <a:rPr lang="en-US" sz="2000" dirty="0"/>
              <a:t>Values stored in a column should be of the same domain</a:t>
            </a:r>
          </a:p>
          <a:p>
            <a:pPr marL="457200" indent="-457200">
              <a:lnSpc>
                <a:spcPct val="150000"/>
              </a:lnSpc>
              <a:buFont typeface="+mj-lt"/>
              <a:buAutoNum type="arabicPeriod"/>
            </a:pPr>
            <a:r>
              <a:rPr lang="en-US" sz="2000" dirty="0"/>
              <a:t>All the columns in a table should have unique names.</a:t>
            </a:r>
          </a:p>
          <a:p>
            <a:pPr marL="457200" indent="-457200">
              <a:lnSpc>
                <a:spcPct val="150000"/>
              </a:lnSpc>
              <a:buFont typeface="+mj-lt"/>
              <a:buAutoNum type="arabicPeriod"/>
            </a:pPr>
            <a:r>
              <a:rPr lang="en-US" sz="2000" dirty="0"/>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a:t>
            </a:r>
            <a:r>
              <a:rPr lang="en-US" sz="2000" dirty="0">
                <a:solidFill>
                  <a:srgbClr val="222222"/>
                </a:solidFill>
              </a:rPr>
              <a:t>Prof. </a:t>
            </a:r>
            <a:r>
              <a:rPr lang="en-US" sz="2000">
                <a:solidFill>
                  <a:srgbClr val="222222"/>
                </a:solidFill>
              </a:rPr>
              <a:t>Ronald</a:t>
            </a:r>
            <a:r>
              <a:rPr lang="en-US" sz="2000">
                <a:solidFill>
                  <a:srgbClr val="333333"/>
                </a:solidFill>
                <a:latin typeface="Open sans"/>
              </a:rPr>
              <a:t>.</a:t>
            </a:r>
            <a:r>
              <a:rPr lang="en-US" sz="2000" dirty="0">
                <a:solidFill>
                  <a:srgbClr val="333333"/>
                </a:solidFill>
                <a:latin typeface="Open sans"/>
              </a:rPr>
              <a:t>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1523802" y="4922520"/>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t>For a table to be in the Second Normal Form</a:t>
            </a:r>
          </a:p>
          <a:p>
            <a:endParaRPr lang="en-US" sz="2000" b="1" dirty="0"/>
          </a:p>
          <a:p>
            <a:pPr marL="457200" indent="-457200">
              <a:lnSpc>
                <a:spcPct val="150000"/>
              </a:lnSpc>
              <a:buFont typeface="+mj-lt"/>
              <a:buAutoNum type="arabicPeriod"/>
            </a:pPr>
            <a:r>
              <a:rPr lang="en-US" sz="2000" dirty="0"/>
              <a:t>It should be in the First Normal form.</a:t>
            </a:r>
          </a:p>
          <a:p>
            <a:pPr marL="457200" indent="-457200">
              <a:lnSpc>
                <a:spcPct val="150000"/>
              </a:lnSpc>
              <a:buFont typeface="+mj-lt"/>
              <a:buAutoNum type="arabicPeriod"/>
            </a:pPr>
            <a:r>
              <a:rPr lang="en-US" sz="2000" dirty="0"/>
              <a:t>And, it should not have Partial Dependency</a:t>
            </a:r>
            <a:r>
              <a:rPr lang="en-US" dirty="0"/>
              <a:t>.</a:t>
            </a:r>
          </a:p>
        </p:txBody>
      </p:sp>
    </p:spTree>
    <p:extLst>
      <p:ext uri="{BB962C8B-B14F-4D97-AF65-F5344CB8AC3E}">
        <p14:creationId xmlns:p14="http://schemas.microsoft.com/office/powerpoint/2010/main" val="398372100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1599992" y="838200"/>
            <a:ext cx="899043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676182" y="2590802"/>
            <a:ext cx="8838049"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1567335" y="419100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631216"/>
          </a:xfrm>
          <a:prstGeom prst="rect">
            <a:avLst/>
          </a:prstGeom>
        </p:spPr>
        <p:txBody>
          <a:bodyPr>
            <a:spAutoFit/>
          </a:bodyPr>
          <a:lstStyle/>
          <a:p>
            <a:r>
              <a:rPr lang="en-US" sz="2000" b="1" dirty="0"/>
              <a:t>A table is said to be in the Third Normal Form when,</a:t>
            </a:r>
          </a:p>
          <a:p>
            <a:endParaRPr lang="en-US" sz="2000" b="1" dirty="0"/>
          </a:p>
          <a:p>
            <a:pPr marL="457200" indent="-457200">
              <a:lnSpc>
                <a:spcPct val="150000"/>
              </a:lnSpc>
              <a:buFont typeface="+mj-lt"/>
              <a:buAutoNum type="arabicPeriod"/>
            </a:pPr>
            <a:r>
              <a:rPr lang="en-US" sz="2000" dirty="0"/>
              <a:t>It is in the Second Normal form.</a:t>
            </a:r>
          </a:p>
          <a:p>
            <a:pPr marL="457200" indent="-457200">
              <a:lnSpc>
                <a:spcPct val="150000"/>
              </a:lnSpc>
              <a:buFont typeface="+mj-lt"/>
              <a:buAutoNum type="arabicPeriod"/>
            </a:pPr>
            <a:r>
              <a:rPr lang="en-US" sz="2000" dirty="0"/>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1676182" y="838200"/>
            <a:ext cx="8838049"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spTree>
    <p:extLst>
      <p:ext uri="{BB962C8B-B14F-4D97-AF65-F5344CB8AC3E}">
        <p14:creationId xmlns:p14="http://schemas.microsoft.com/office/powerpoint/2010/main" val="15160176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Segoe UI Light" pitchFamily="34"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228570" y="3350895"/>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160338"/>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802720"/>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1200329"/>
          </a:xfrm>
          <a:prstGeom prst="rect">
            <a:avLst/>
          </a:prstGeom>
        </p:spPr>
        <p:txBody>
          <a:bodyPr wrap="square">
            <a:spAutoFit/>
          </a:bodyPr>
          <a:lstStyle/>
          <a:p>
            <a:pPr algn="just"/>
            <a:r>
              <a:rPr lang="en-IN" sz="24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96070"/>
            <a:ext cx="8761859" cy="2308324"/>
          </a:xfrm>
          <a:prstGeom prst="rect">
            <a:avLst/>
          </a:prstGeom>
          <a:solidFill>
            <a:schemeClr val="bg1"/>
          </a:solidFill>
        </p:spPr>
        <p:txBody>
          <a:bodyPr wrap="square">
            <a:spAutoFit/>
          </a:bodyPr>
          <a:lstStyle/>
          <a:p>
            <a:r>
              <a:rPr lang="en-IN" dirty="0">
                <a:solidFill>
                  <a:srgbClr val="0077AA"/>
                </a:solidFill>
                <a:latin typeface="Liberation Mono"/>
              </a:rPr>
              <a:t>CREATE PROCEDURE sp_name ([proc_parameter[,...]])</a:t>
            </a:r>
          </a:p>
          <a:p>
            <a:r>
              <a:rPr lang="en-IN" dirty="0">
                <a:solidFill>
                  <a:srgbClr val="0077AA"/>
                </a:solidFill>
                <a:latin typeface="Liberation Mono"/>
              </a:rPr>
              <a:t>proc_parameter:</a:t>
            </a:r>
          </a:p>
          <a:p>
            <a:r>
              <a:rPr lang="en-IN" dirty="0">
                <a:solidFill>
                  <a:srgbClr val="0077AA"/>
                </a:solidFill>
                <a:latin typeface="Liberation Mono"/>
              </a:rPr>
              <a:t>    [ IN | OUT | INOUT ] param_name type</a:t>
            </a:r>
          </a:p>
          <a:p>
            <a:endParaRPr lang="en-IN" dirty="0">
              <a:solidFill>
                <a:srgbClr val="0077AA"/>
              </a:solidFill>
              <a:latin typeface="Liberation Mono"/>
            </a:endParaRPr>
          </a:p>
          <a:p>
            <a:endParaRPr lang="en-IN" dirty="0">
              <a:solidFill>
                <a:srgbClr val="0077AA"/>
              </a:solidFill>
              <a:latin typeface="Liberation Mono"/>
            </a:endParaRPr>
          </a:p>
          <a:p>
            <a:r>
              <a:rPr lang="en-IN" dirty="0">
                <a:solidFill>
                  <a:srgbClr val="0077AA"/>
                </a:solidFill>
                <a:latin typeface="Liberation Mono"/>
              </a:rPr>
              <a:t>CREATE FUNCTION sp_name ([func_parameter[,...]])</a:t>
            </a:r>
          </a:p>
          <a:p>
            <a:r>
              <a:rPr lang="en-IN" dirty="0">
                <a:solidFill>
                  <a:srgbClr val="0077AA"/>
                </a:solidFill>
                <a:latin typeface="Liberation Mono"/>
              </a:rPr>
              <a:t>    RETURNS type</a:t>
            </a:r>
          </a:p>
          <a:p>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676182" y="4114802"/>
            <a:ext cx="883804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8104912" y="1814622"/>
            <a:ext cx="2035870"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512940" y="2341840"/>
            <a:ext cx="3940116" cy="923330"/>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678547" y="247473"/>
            <a:ext cx="8782530"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27326215"/>
              </p:ext>
            </p:extLst>
          </p:nvPr>
        </p:nvGraphicFramePr>
        <p:xfrm>
          <a:off x="185033" y="929640"/>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484108"/>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484108"/>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nvGraphicFramePr>
        <p:xfrm>
          <a:off x="5833621" y="92964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20040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nvGraphicFramePr>
        <p:xfrm>
          <a:off x="161905" y="3581400"/>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5582721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1523174" y="871478"/>
            <a:ext cx="9276808"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returns 1 value only. Procedure can return multiple values (max 1024).</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function can be called directly by SQL statement like select func_name from dual while procedures cannot.</a:t>
            </a:r>
          </a:p>
        </p:txBody>
      </p:sp>
      <p:sp>
        <p:nvSpPr>
          <p:cNvPr id="3" name="Rectangle 2"/>
          <p:cNvSpPr/>
          <p:nvPr/>
        </p:nvSpPr>
        <p:spPr>
          <a:xfrm>
            <a:off x="1676182" y="4500570"/>
            <a:ext cx="8838049"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Segoe UI Light" panose="020B0502040204020203" pitchFamily="34" charset="0"/>
                <a:cs typeface="Segoe UI Light" panose="020B0502040204020203" pitchFamily="34" charset="0"/>
              </a:rPr>
              <a:t>CALL</a:t>
            </a:r>
            <a:r>
              <a:rPr lang="en-IN" sz="2400" dirty="0">
                <a:solidFill>
                  <a:srgbClr val="0070C0"/>
                </a:solidFill>
                <a:latin typeface="Segoe UI Light" panose="020B0502040204020203" pitchFamily="34" charset="0"/>
                <a:cs typeface="Segoe UI Light" panose="020B0502040204020203" pitchFamily="34" charset="0"/>
              </a:rPr>
              <a:t> statement.</a:t>
            </a:r>
          </a:p>
        </p:txBody>
      </p:sp>
    </p:spTree>
    <p:extLst>
      <p:ext uri="{BB962C8B-B14F-4D97-AF65-F5344CB8AC3E}">
        <p14:creationId xmlns:p14="http://schemas.microsoft.com/office/powerpoint/2010/main" val="33330215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1599992" y="1066798"/>
            <a:ext cx="899043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438870"/>
            <a:ext cx="8761859" cy="923330"/>
          </a:xfrm>
          <a:prstGeom prst="rect">
            <a:avLst/>
          </a:prstGeom>
          <a:solidFill>
            <a:schemeClr val="bg1"/>
          </a:solidFill>
        </p:spPr>
        <p:txBody>
          <a:bodyPr wrap="square">
            <a:spAutoFit/>
          </a:bodyPr>
          <a:lstStyle/>
          <a:p>
            <a:pPr>
              <a:lnSpc>
                <a:spcPct val="150000"/>
              </a:lnSpc>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676182" y="24384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1599992" y="349627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676182" y="5334002"/>
            <a:ext cx="8838049"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1599992" y="4549916"/>
            <a:ext cx="4571405"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676182" y="319611"/>
            <a:ext cx="8838049" cy="1569660"/>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676182" y="299845"/>
            <a:ext cx="8838049" cy="1200329"/>
          </a:xfrm>
          <a:prstGeom prst="rect">
            <a:avLst/>
          </a:prstGeom>
          <a:solidFill>
            <a:schemeClr val="bg1"/>
          </a:solidFill>
        </p:spPr>
        <p:txBody>
          <a:bodyPr wrap="square">
            <a:spAutoFit/>
          </a:bodyPr>
          <a:lstStyle/>
          <a:p>
            <a:pPr algn="just"/>
            <a:r>
              <a:rPr lang="en-IN" sz="2400" dirty="0">
                <a:solidFill>
                  <a:srgbClr val="0070C0"/>
                </a:solidFill>
                <a:latin typeface="Segoe UI Light" pitchFamily="34" charset="0"/>
                <a:cs typeface="Segoe UI Light"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1599992" y="838200"/>
            <a:ext cx="899043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2934298"/>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880233" y="3342877"/>
            <a:ext cx="10429948" cy="2800767"/>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2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2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200" i="1" dirty="0">
                <a:solidFill>
                  <a:srgbClr val="476D59"/>
                </a:solidFill>
                <a:latin typeface="Segoe UI Light" panose="020B0502040204020203" pitchFamily="34" charset="0"/>
                <a:cs typeface="Segoe UI Light" panose="020B0502040204020203" pitchFamily="34" charset="0"/>
              </a:rPr>
              <a:t>DEFAULT</a:t>
            </a:r>
            <a:r>
              <a:rPr lang="en-IN" sz="22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794187762"/>
              </p:ext>
            </p:extLst>
          </p:nvPr>
        </p:nvGraphicFramePr>
        <p:xfrm>
          <a:off x="1676182" y="487680"/>
          <a:ext cx="8838049" cy="42672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200" dirty="0">
                          <a:solidFill>
                            <a:schemeClr val="tx1"/>
                          </a:solidFill>
                          <a:effectLst/>
                          <a:latin typeface="inherit"/>
                        </a:rPr>
                        <a:t>DECLARE variable_name datatype(size) DEFAULT default_value;</a:t>
                      </a:r>
                    </a:p>
                  </a:txBody>
                  <a:tcPr marL="91428" marR="91428">
                    <a:lnL>
                      <a:noFill/>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1676182" y="2"/>
            <a:ext cx="2798348" cy="461665"/>
          </a:xfrm>
          <a:prstGeom prst="rect">
            <a:avLst/>
          </a:prstGeom>
        </p:spPr>
        <p:txBody>
          <a:bodyPr wrap="square">
            <a:spAutoFit/>
          </a:bodyPr>
          <a:lstStyle/>
          <a:p>
            <a:r>
              <a:rPr lang="en-IN" sz="2400" dirty="0">
                <a:solidFill>
                  <a:srgbClr val="000000"/>
                </a:solidFill>
                <a:latin typeface="Open Sans"/>
              </a:rPr>
              <a:t>Declaring variables</a:t>
            </a:r>
          </a:p>
        </p:txBody>
      </p:sp>
      <p:sp>
        <p:nvSpPr>
          <p:cNvPr id="7" name="Rectangle 6"/>
          <p:cNvSpPr/>
          <p:nvPr/>
        </p:nvSpPr>
        <p:spPr>
          <a:xfrm>
            <a:off x="1523174" y="1109947"/>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534138799"/>
              </p:ext>
            </p:extLst>
          </p:nvPr>
        </p:nvGraphicFramePr>
        <p:xfrm>
          <a:off x="1615538" y="1645912"/>
          <a:ext cx="4693982" cy="640080"/>
        </p:xfrm>
        <a:graphic>
          <a:graphicData uri="http://schemas.openxmlformats.org/drawingml/2006/table">
            <a:tbl>
              <a:tblPr/>
              <a:tblGrid>
                <a:gridCol w="208256">
                  <a:extLst>
                    <a:ext uri="{9D8B030D-6E8A-4147-A177-3AD203B41FA5}">
                      <a16:colId xmlns:a16="http://schemas.microsoft.com/office/drawing/2014/main" val="20000"/>
                    </a:ext>
                  </a:extLst>
                </a:gridCol>
                <a:gridCol w="4485726">
                  <a:extLst>
                    <a:ext uri="{9D8B030D-6E8A-4147-A177-3AD203B41FA5}">
                      <a16:colId xmlns:a16="http://schemas.microsoft.com/office/drawing/2014/main" val="20001"/>
                    </a:ext>
                  </a:extLst>
                </a:gridCol>
              </a:tblGrid>
              <a:tr h="640080">
                <a:tc>
                  <a:txBody>
                    <a:bodyPr/>
                    <a:lstStyle/>
                    <a:p>
                      <a:pPr algn="ctr" fontAlgn="t"/>
                      <a:r>
                        <a:rPr lang="en-IN" dirty="0">
                          <a:solidFill>
                            <a:srgbClr val="0070C0"/>
                          </a:solidFill>
                          <a:effectLst/>
                          <a:latin typeface="inherit"/>
                        </a:rPr>
                        <a:t>1</a:t>
                      </a:r>
                    </a:p>
                    <a:p>
                      <a:pPr algn="ctr" fontAlgn="t"/>
                      <a:r>
                        <a:rPr lang="en-IN" dirty="0">
                          <a:solidFill>
                            <a:srgbClr val="0070C0"/>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solidFill>
                      <a:schemeClr val="bg1"/>
                    </a:solidFill>
                  </a:tcPr>
                </a:tc>
                <a:tc>
                  <a:txBody>
                    <a:bodyPr/>
                    <a:lstStyle/>
                    <a:p>
                      <a:pPr algn="l" fontAlgn="t" latinLnBrk="1"/>
                      <a:r>
                        <a:rPr lang="en-IN" dirty="0">
                          <a:solidFill>
                            <a:srgbClr val="0070C0"/>
                          </a:solidFill>
                          <a:effectLst/>
                          <a:latin typeface="inherit"/>
                        </a:rPr>
                        <a:t>DECLARE z INT DEFAULT 0;</a:t>
                      </a:r>
                    </a:p>
                    <a:p>
                      <a:pPr algn="l" fontAlgn="t" latinLnBrk="1"/>
                      <a:r>
                        <a:rPr lang="en-IN" dirty="0">
                          <a:solidFill>
                            <a:srgbClr val="0070C0"/>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6595272" y="1071546"/>
            <a:ext cx="5429288" cy="1061829"/>
          </a:xfrm>
          <a:prstGeom prst="rect">
            <a:avLst/>
          </a:prstGeom>
          <a:solidFill>
            <a:schemeClr val="bg1"/>
          </a:solidFill>
        </p:spPr>
        <p:txBody>
          <a:bodyPr wrap="square">
            <a:spAutoFit/>
          </a:bodyPr>
          <a:lstStyle/>
          <a:p>
            <a:r>
              <a:rPr lang="en-IN" sz="2100" dirty="0">
                <a:solidFill>
                  <a:srgbClr val="006C86"/>
                </a:solidFill>
              </a:rPr>
              <a:t>DECLARE </a:t>
            </a:r>
            <a:r>
              <a:rPr lang="en-IN" sz="2100" dirty="0">
                <a:solidFill>
                  <a:schemeClr val="tx2">
                    <a:lumMod val="75000"/>
                  </a:schemeClr>
                </a:solidFill>
              </a:rPr>
              <a:t>is permitted only inside a </a:t>
            </a:r>
            <a:r>
              <a:rPr lang="en-IN" sz="2100" dirty="0">
                <a:solidFill>
                  <a:srgbClr val="006C86"/>
                </a:solidFill>
              </a:rPr>
              <a:t>BEGIN ... END</a:t>
            </a:r>
            <a:r>
              <a:rPr lang="en-IN" sz="2100" dirty="0">
                <a:solidFill>
                  <a:schemeClr val="tx2">
                    <a:lumMod val="75000"/>
                  </a:schemeClr>
                </a:solidFill>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Variable DECLARE and User-Defined Variables </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1599992" y="2362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599992" y="31242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declare x varchar(12) default 'Infoway'; </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DROP PROCEDURE IF EXISTS MyProcedure;</a:t>
              </a:r>
            </a:p>
            <a:p>
              <a:r>
                <a:rPr lang="en-IN" dirty="0">
                  <a:latin typeface="Arial" panose="020B0604020202020204" pitchFamily="34" charset="0"/>
                  <a:cs typeface="Arial" panose="020B0604020202020204" pitchFamily="34" charset="0"/>
                </a:rPr>
                <a:t>delimiter $$</a:t>
              </a:r>
            </a:p>
            <a:p>
              <a:r>
                <a:rPr lang="en-IN" dirty="0">
                  <a:latin typeface="Arial" panose="020B0604020202020204" pitchFamily="34" charset="0"/>
                  <a:cs typeface="Arial" panose="020B0604020202020204" pitchFamily="34" charset="0"/>
                </a:rPr>
                <a:t>CREATE PROCEDURE MyProcedure()</a:t>
              </a:r>
            </a:p>
            <a:p>
              <a:r>
                <a:rPr lang="en-IN" dirty="0">
                  <a:latin typeface="Arial" panose="020B0604020202020204" pitchFamily="34" charset="0"/>
                  <a:cs typeface="Arial" panose="020B0604020202020204" pitchFamily="34" charset="0"/>
                </a:rPr>
                <a:t> </a:t>
              </a:r>
              <a:r>
                <a:rPr lang="en-IN" b="1" dirty="0">
                  <a:solidFill>
                    <a:srgbClr val="FF0000"/>
                  </a:solidFill>
                  <a:latin typeface="Arial" panose="020B0604020202020204" pitchFamily="34" charset="0"/>
                  <a:cs typeface="Arial" panose="020B0604020202020204" pitchFamily="34" charset="0"/>
                </a:rPr>
                <a:t>beginLabel</a:t>
              </a:r>
              <a:r>
                <a:rPr lang="en-IN" dirty="0">
                  <a:latin typeface="Arial" panose="020B0604020202020204" pitchFamily="34" charset="0"/>
                  <a:cs typeface="Arial" panose="020B0604020202020204" pitchFamily="34" charset="0"/>
                </a:rPr>
                <a:t>: begin</a:t>
              </a:r>
            </a:p>
            <a:p>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set @x = 'Infoway';</a:t>
              </a:r>
            </a:p>
            <a:p>
              <a:r>
                <a:rPr lang="en-IN" dirty="0">
                  <a:latin typeface="Arial" panose="020B0604020202020204" pitchFamily="34" charset="0"/>
                  <a:cs typeface="Arial" panose="020B0604020202020204" pitchFamily="34" charset="0"/>
                </a:rPr>
                <a:t>        SELECT @x;</a:t>
              </a:r>
            </a:p>
            <a:p>
              <a:r>
                <a:rPr lang="en-IN" dirty="0">
                  <a:latin typeface="Arial" panose="020B0604020202020204" pitchFamily="34" charset="0"/>
                  <a:cs typeface="Arial" panose="020B0604020202020204" pitchFamily="34" charset="0"/>
                </a:rPr>
                <a:t>     end </a:t>
              </a:r>
              <a:r>
                <a:rPr lang="en-IN" b="1" dirty="0">
                  <a:solidFill>
                    <a:srgbClr val="FF0000"/>
                  </a:solidFill>
                  <a:latin typeface="Arial" panose="020B0604020202020204" pitchFamily="34" charset="0"/>
                  <a:cs typeface="Arial" panose="020B0604020202020204" pitchFamily="34" charset="0"/>
                </a:rPr>
                <a:t>beginLabel </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delimiter ;</a:t>
              </a:r>
            </a:p>
          </p:txBody>
        </p:sp>
      </p:gr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1828562" y="3869486"/>
            <a:ext cx="8533289"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676182" y="404664"/>
            <a:ext cx="8838049" cy="707886"/>
          </a:xfrm>
          <a:prstGeom prst="rect">
            <a:avLst/>
          </a:prstGeom>
          <a:solidFill>
            <a:schemeClr val="bg1"/>
          </a:solidFill>
        </p:spPr>
        <p:txBody>
          <a:bodyPr wrap="square">
            <a:spAutoFit/>
          </a:bodyPr>
          <a:lstStyle/>
          <a:p>
            <a:r>
              <a:rPr lang="en-IN" sz="2000" dirty="0"/>
              <a:t>If more than one of the Key values applies to a given column of a table, Key displays the one with the highest priority, in the order </a:t>
            </a:r>
            <a:r>
              <a:rPr lang="en-IN" sz="2000" b="1" dirty="0">
                <a:solidFill>
                  <a:schemeClr val="accent5">
                    <a:lumMod val="50000"/>
                  </a:schemeClr>
                </a:solidFill>
              </a:rPr>
              <a:t>PRI</a:t>
            </a:r>
            <a:r>
              <a:rPr lang="en-IN" sz="2000" dirty="0">
                <a:solidFill>
                  <a:schemeClr val="accent5">
                    <a:lumMod val="50000"/>
                  </a:schemeClr>
                </a:solidFill>
              </a:rPr>
              <a:t>,</a:t>
            </a:r>
            <a:r>
              <a:rPr lang="en-IN" sz="2000" b="1" dirty="0">
                <a:solidFill>
                  <a:schemeClr val="accent5">
                    <a:lumMod val="50000"/>
                  </a:schemeClr>
                </a:solidFill>
              </a:rPr>
              <a:t> UNI</a:t>
            </a:r>
            <a:r>
              <a:rPr lang="en-IN" sz="2000" dirty="0"/>
              <a:t>, and </a:t>
            </a:r>
            <a:r>
              <a:rPr lang="en-IN" sz="2000" b="1" dirty="0">
                <a:solidFill>
                  <a:schemeClr val="accent5">
                    <a:lumMod val="50000"/>
                  </a:schemeClr>
                </a:solidFill>
              </a:rPr>
              <a:t>MUL</a:t>
            </a:r>
            <a:r>
              <a:rPr lang="en-IN" sz="2000" dirty="0"/>
              <a:t>.</a:t>
            </a:r>
          </a:p>
        </p:txBody>
      </p:sp>
      <p:sp>
        <p:nvSpPr>
          <p:cNvPr id="6" name="Rectangle 5"/>
          <p:cNvSpPr/>
          <p:nvPr/>
        </p:nvSpPr>
        <p:spPr>
          <a:xfrm>
            <a:off x="6120509" y="1367843"/>
            <a:ext cx="6095207" cy="707886"/>
          </a:xfrm>
          <a:prstGeom prst="rect">
            <a:avLst/>
          </a:prstGeom>
          <a:solidFill>
            <a:schemeClr val="bg1"/>
          </a:solidFill>
        </p:spPr>
        <p:txBody>
          <a:bodyPr wrap="square">
            <a:spAutoFit/>
          </a:bodyPr>
          <a:lstStyle/>
          <a:p>
            <a:r>
              <a:rPr lang="en-IN" sz="2000" dirty="0">
                <a:solidFill>
                  <a:schemeClr val="accent5">
                    <a:lumMod val="50000"/>
                  </a:schemeClr>
                </a:solidFill>
              </a:rPr>
              <a:t>Note that a table with a </a:t>
            </a:r>
            <a:r>
              <a:rPr lang="en-IN" sz="2000" b="1" dirty="0">
                <a:solidFill>
                  <a:schemeClr val="accent5">
                    <a:lumMod val="50000"/>
                  </a:schemeClr>
                </a:solidFill>
              </a:rPr>
              <a:t>foreign</a:t>
            </a:r>
            <a:r>
              <a:rPr lang="en-IN" sz="2000" dirty="0">
                <a:solidFill>
                  <a:schemeClr val="accent5">
                    <a:lumMod val="50000"/>
                  </a:schemeClr>
                </a:solidFill>
              </a:rPr>
              <a:t> </a:t>
            </a:r>
            <a:r>
              <a:rPr lang="en-IN" sz="2000" b="1" dirty="0">
                <a:solidFill>
                  <a:schemeClr val="accent5">
                    <a:lumMod val="50000"/>
                  </a:schemeClr>
                </a:solidFill>
              </a:rPr>
              <a:t>key</a:t>
            </a:r>
            <a:r>
              <a:rPr lang="en-IN" sz="2000" dirty="0">
                <a:solidFill>
                  <a:schemeClr val="accent5">
                    <a:lumMod val="50000"/>
                  </a:schemeClr>
                </a:solidFill>
              </a:rPr>
              <a:t> that references another table's primary key is </a:t>
            </a:r>
            <a:r>
              <a:rPr lang="en-IN" sz="2000" b="1" i="1" dirty="0">
                <a:solidFill>
                  <a:schemeClr val="accent5">
                    <a:lumMod val="50000"/>
                  </a:schemeClr>
                </a:solidFill>
              </a:rPr>
              <a:t>MUL</a:t>
            </a:r>
          </a:p>
        </p:txBody>
      </p:sp>
      <p:sp>
        <p:nvSpPr>
          <p:cNvPr id="7" name="Rectangle 6"/>
          <p:cNvSpPr/>
          <p:nvPr/>
        </p:nvSpPr>
        <p:spPr>
          <a:xfrm>
            <a:off x="3623343" y="3140968"/>
            <a:ext cx="4943726" cy="400110"/>
          </a:xfrm>
          <a:prstGeom prst="rect">
            <a:avLst/>
          </a:prstGeom>
        </p:spPr>
        <p:txBody>
          <a:bodyPr wrap="none">
            <a:spAutoFit/>
          </a:bodyPr>
          <a:lstStyle/>
          <a:p>
            <a:r>
              <a:rPr lang="en-US" sz="2000" dirty="0">
                <a:solidFill>
                  <a:srgbClr val="00B0F0"/>
                </a:solidFill>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3" name="Rectangle 2"/>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28800"/>
            <a:ext cx="8761859" cy="369332"/>
          </a:xfrm>
          <a:prstGeom prst="rect">
            <a:avLst/>
          </a:prstGeom>
          <a:solidFill>
            <a:schemeClr val="bg1"/>
          </a:solidFill>
        </p:spPr>
        <p:txBody>
          <a:bodyPr wrap="square">
            <a:spAutoFit/>
          </a:bodyPr>
          <a:lstStyle/>
          <a:p>
            <a:r>
              <a:rPr lang="en-IN" dirty="0">
                <a:solidFill>
                  <a:srgbClr val="0077AA"/>
                </a:solidFill>
                <a:latin typeface="Liberation Mono"/>
              </a:rPr>
              <a:t>DECLARE var_name [, var_name] ... type [DEFAULT value]</a:t>
            </a:r>
          </a:p>
        </p:txBody>
      </p:sp>
      <p:sp>
        <p:nvSpPr>
          <p:cNvPr id="2" name="Rectangle 1"/>
          <p:cNvSpPr/>
          <p:nvPr/>
        </p:nvSpPr>
        <p:spPr>
          <a:xfrm>
            <a:off x="1676182" y="2547880"/>
            <a:ext cx="8838049"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1523802" y="22860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0"/>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Local Variable DECLARE</a:t>
            </a:r>
          </a:p>
        </p:txBody>
      </p:sp>
      <p:sp>
        <p:nvSpPr>
          <p:cNvPr id="2" name="Rectangle 1"/>
          <p:cNvSpPr/>
          <p:nvPr/>
        </p:nvSpPr>
        <p:spPr>
          <a:xfrm>
            <a:off x="1676182" y="740690"/>
            <a:ext cx="8838049"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152400"/>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676182" y="3276600"/>
            <a:ext cx="8838049" cy="1107996"/>
          </a:xfrm>
          <a:prstGeom prst="rect">
            <a:avLst/>
          </a:prstGeom>
          <a:solidFill>
            <a:schemeClr val="bg1"/>
          </a:solidFill>
        </p:spPr>
        <p:txBody>
          <a:bodyPr wrap="square">
            <a:spAutoFit/>
          </a:bodyPr>
          <a:lstStyle/>
          <a:p>
            <a:pPr>
              <a:buFont typeface="Arial" panose="020B0604020202020204" pitchFamily="34" charset="0"/>
              <a:buNone/>
            </a:pPr>
            <a:r>
              <a:rPr lang="en-IN" sz="2200" dirty="0">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1599992" y="765365"/>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1599992" y="30989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6701"/>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657602"/>
            <a:ext cx="899043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67479"/>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124202"/>
            <a:ext cx="899043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739676"/>
            <a:ext cx="899043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200402"/>
            <a:ext cx="899043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1599992" y="5352873"/>
            <a:ext cx="499045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1599992" y="609602"/>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2688774"/>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599992" y="4761361"/>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6" name="Rectangle 5"/>
          <p:cNvSpPr/>
          <p:nvPr/>
        </p:nvSpPr>
        <p:spPr>
          <a:xfrm>
            <a:off x="1599992" y="711876"/>
            <a:ext cx="899043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1599992" y="2884712"/>
            <a:ext cx="899043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a:t>
            </a:r>
          </a:p>
        </p:txBody>
      </p:sp>
      <p:sp>
        <p:nvSpPr>
          <p:cNvPr id="5" name="Rectangle 4"/>
          <p:cNvSpPr/>
          <p:nvPr/>
        </p:nvSpPr>
        <p:spPr>
          <a:xfrm>
            <a:off x="1599992" y="838202"/>
            <a:ext cx="8990430"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solidFill>
                  <a:schemeClr val="accent5">
                    <a:lumMod val="50000"/>
                  </a:schemeClr>
                </a:solidFill>
                <a:latin typeface="Arial" panose="020B0604020202020204" pitchFamily="34" charset="0"/>
                <a:cs typeface="Arial" panose="020B0604020202020204" pitchFamily="34" charset="0"/>
              </a:rPr>
              <a:t>MySQL CONSTRAINTS can be classified into two types - column level and table level.</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a:t>
            </a:r>
            <a:endParaRPr lang="en-IN" sz="2800" b="1" i="1" dirty="0">
              <a:latin typeface="Arial" pitchFamily="34" charset="0"/>
              <a:cs typeface="Arial" pitchFamily="34" charset="0"/>
            </a:endParaRPr>
          </a:p>
        </p:txBody>
      </p:sp>
      <p:sp>
        <p:nvSpPr>
          <p:cNvPr id="7" name="Rectangle 6"/>
          <p:cNvSpPr/>
          <p:nvPr/>
        </p:nvSpPr>
        <p:spPr>
          <a:xfrm>
            <a:off x="1676182" y="3150277"/>
            <a:ext cx="8838049"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182" y="2325471"/>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182" y="762002"/>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 and LOOP - Example</a:t>
            </a:r>
            <a:endParaRPr lang="en-IN" sz="2800" b="1" i="1" dirty="0">
              <a:latin typeface="Arial" pitchFamily="34" charset="0"/>
              <a:cs typeface="Arial" pitchFamily="34" charset="0"/>
            </a:endParaRPr>
          </a:p>
        </p:txBody>
      </p:sp>
      <p:sp>
        <p:nvSpPr>
          <p:cNvPr id="6" name="Rectangle 5"/>
          <p:cNvSpPr/>
          <p:nvPr/>
        </p:nvSpPr>
        <p:spPr>
          <a:xfrm>
            <a:off x="1676182" y="762000"/>
            <a:ext cx="8838049"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1828562" y="3135088"/>
            <a:ext cx="8533289" cy="1200329"/>
          </a:xfrm>
          <a:prstGeom prst="rect">
            <a:avLst/>
          </a:prstGeom>
          <a:solidFill>
            <a:schemeClr val="bg1"/>
          </a:solidFill>
        </p:spPr>
        <p:txBody>
          <a:bodyPr wrap="square">
            <a:spAutoFit/>
          </a:bodyPr>
          <a:lstStyle/>
          <a:p>
            <a:pPr>
              <a:buFont typeface="Arial" panose="020B0604020202020204" pitchFamily="34" charset="0"/>
              <a:buNone/>
            </a:pPr>
            <a:r>
              <a:rPr lang="en-IN" sz="2400" dirty="0">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1599992" y="6096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295400"/>
            <a:ext cx="8990430"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1599992" y="17642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1599992" y="2145268"/>
            <a:ext cx="8990430"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1599992" y="2625804"/>
            <a:ext cx="899043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1599992" y="4126468"/>
            <a:ext cx="8990430"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1599992" y="4583668"/>
            <a:ext cx="8990430" cy="369332"/>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1599992" y="51816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1599992" y="5562600"/>
            <a:ext cx="8990430"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3" name="Rectangle 2"/>
          <p:cNvSpPr/>
          <p:nvPr/>
        </p:nvSpPr>
        <p:spPr>
          <a:xfrm>
            <a:off x="1676182" y="652896"/>
            <a:ext cx="8838049"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Cursor</a:t>
            </a:r>
            <a:endParaRPr lang="en-IN" sz="2800" b="1" i="1" dirty="0">
              <a:latin typeface="Arial" pitchFamily="34" charset="0"/>
              <a:cs typeface="Arial" pitchFamily="34" charset="0"/>
            </a:endParaRPr>
          </a:p>
        </p:txBody>
      </p:sp>
      <p:sp>
        <p:nvSpPr>
          <p:cNvPr id="6" name="Rectangle 5"/>
          <p:cNvSpPr/>
          <p:nvPr/>
        </p:nvSpPr>
        <p:spPr>
          <a:xfrm>
            <a:off x="48461" y="428604"/>
            <a:ext cx="12023409" cy="6463308"/>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b1:begin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 select deptno into x from dept where deptno = 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 select "Dept not found....";</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b2: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boolean default true; 	declare v_ename varchar(20); declare v_deptno int;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ename, deptno from emp where deptno = x;</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 = false;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lbl:loop</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 select v_ename, v_deptno;</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 leave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lbl;</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b2;</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b1 $$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676182" y="152400"/>
            <a:ext cx="8838049" cy="1261884"/>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1676182" y="3581402"/>
            <a:ext cx="8838049" cy="984885"/>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1676182" y="5023485"/>
            <a:ext cx="8761859"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1594612" y="1714488"/>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5830593"/>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334824"/>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7293" y="3303893"/>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6953"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7" y="1986310"/>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7570" y="2443074"/>
            <a:ext cx="11772843" cy="769441"/>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752372" y="344272"/>
            <a:ext cx="8685669"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406574" y="1001489"/>
            <a:ext cx="11305256" cy="4247317"/>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406574" y="133331"/>
            <a:ext cx="6780917" cy="446276"/>
          </a:xfrm>
          <a:prstGeom prst="rect">
            <a:avLst/>
          </a:prstGeom>
        </p:spPr>
        <p:txBody>
          <a:bodyPr wrap="square">
            <a:spAutoFit/>
          </a:bodyPr>
          <a:lstStyle/>
          <a:p>
            <a:r>
              <a:rPr lang="en-US" sz="2300" dirty="0">
                <a:solidFill>
                  <a:schemeClr val="accent6">
                    <a:lumMod val="75000"/>
                  </a:schemeClr>
                </a:solidFill>
                <a:latin typeface="Gentium Basic"/>
              </a:rPr>
              <a:t>Employee (EmployeeID, FullName, SSN, DateOfBirth)</a:t>
            </a:r>
          </a:p>
        </p:txBody>
      </p:sp>
    </p:spTree>
    <p:extLst>
      <p:ext uri="{BB962C8B-B14F-4D97-AF65-F5344CB8AC3E}">
        <p14:creationId xmlns:p14="http://schemas.microsoft.com/office/powerpoint/2010/main" val="285090601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599992" y="35106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1599992" y="767479"/>
            <a:ext cx="899043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1599992" y="762000"/>
            <a:ext cx="899043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676182" y="152402"/>
            <a:ext cx="8838049"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1599992" y="3697071"/>
            <a:ext cx="8990430" cy="1323439"/>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1599992" y="1828800"/>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1599992" y="838200"/>
            <a:ext cx="899043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676182" y="4736068"/>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87066" y="5410200"/>
            <a:ext cx="5703372"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a:t>
            </a:r>
            <a:endParaRPr lang="en-IN" sz="2800" b="1" i="1" dirty="0">
              <a:latin typeface="Arial" pitchFamily="34" charset="0"/>
              <a:cs typeface="Arial" pitchFamily="34" charset="0"/>
            </a:endParaRPr>
          </a:p>
        </p:txBody>
      </p:sp>
      <p:sp>
        <p:nvSpPr>
          <p:cNvPr id="2" name="Rectangle 1"/>
          <p:cNvSpPr/>
          <p:nvPr/>
        </p:nvSpPr>
        <p:spPr>
          <a:xfrm>
            <a:off x="1644654" y="685802"/>
            <a:ext cx="891424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1676182" y="2260701"/>
            <a:ext cx="8838049"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676182" y="838202"/>
            <a:ext cx="8838049"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676182" y="1737956"/>
            <a:ext cx="8838049"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BEFORE and AFTER</a:t>
            </a:r>
            <a:endParaRPr lang="en-IN" sz="2800" b="1" i="1" dirty="0">
              <a:latin typeface="Arial" pitchFamily="34" charset="0"/>
              <a:cs typeface="Arial" pitchFamily="34" charset="0"/>
            </a:endParaRPr>
          </a:p>
        </p:txBody>
      </p:sp>
      <p:sp>
        <p:nvSpPr>
          <p:cNvPr id="2" name="Rectangle 1"/>
          <p:cNvSpPr/>
          <p:nvPr/>
        </p:nvSpPr>
        <p:spPr>
          <a:xfrm>
            <a:off x="1752372" y="990602"/>
            <a:ext cx="8685669"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5210221" y="330623"/>
            <a:ext cx="6171397"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pSp>
        <p:nvGrpSpPr>
          <p:cNvPr id="12" name="Group 11"/>
          <p:cNvGrpSpPr/>
          <p:nvPr/>
        </p:nvGrpSpPr>
        <p:grpSpPr>
          <a:xfrm>
            <a:off x="737356" y="2000240"/>
            <a:ext cx="10715700" cy="4337112"/>
            <a:chOff x="1676182" y="1845440"/>
            <a:chExt cx="8838049" cy="4337112"/>
          </a:xfrm>
        </p:grpSpPr>
        <p:sp>
          <p:nvSpPr>
            <p:cNvPr id="5" name="Rectangle 4"/>
            <p:cNvSpPr/>
            <p:nvPr/>
          </p:nvSpPr>
          <p:spPr>
            <a:xfrm>
              <a:off x="1676182" y="184544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676182" y="2819403"/>
              <a:ext cx="8838049"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1790467" y="4705224"/>
              <a:ext cx="8609479"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676182" y="4058894"/>
              <a:ext cx="7923768"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grpSp>
      <p:sp>
        <p:nvSpPr>
          <p:cNvPr id="8" name="Rectangle 7"/>
          <p:cNvSpPr/>
          <p:nvPr/>
        </p:nvSpPr>
        <p:spPr>
          <a:xfrm>
            <a:off x="1237422" y="7940"/>
            <a:ext cx="5638066"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
        <p:nvSpPr>
          <p:cNvPr id="11" name="Rectangle 10"/>
          <p:cNvSpPr/>
          <p:nvPr/>
        </p:nvSpPr>
        <p:spPr>
          <a:xfrm>
            <a:off x="0" y="1000108"/>
            <a:ext cx="7023900" cy="738664"/>
          </a:xfrm>
          <a:prstGeom prst="rect">
            <a:avLst/>
          </a:prstGeom>
        </p:spPr>
        <p:txBody>
          <a:bodyPr wrap="square">
            <a:spAutoFit/>
          </a:bodyPr>
          <a:lstStyle/>
          <a:p>
            <a:r>
              <a:rPr lang="en-US" sz="2100" dirty="0">
                <a:solidFill>
                  <a:schemeClr val="accent6">
                    <a:lumMod val="50000"/>
                  </a:schemeClr>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116975277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1599992" y="838202"/>
            <a:ext cx="899043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1599992" y="1688070"/>
            <a:ext cx="8990430" cy="646331"/>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1599992" y="2630270"/>
            <a:ext cx="899043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1752372" y="4419602"/>
            <a:ext cx="8761859"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5104735" y="5867400"/>
            <a:ext cx="4359911"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1676182" y="1881664"/>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676182" y="2648129"/>
            <a:ext cx="8838049"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1752372" y="3886202"/>
            <a:ext cx="8609479"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2677888"/>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1752372" y="4761363"/>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1752372" y="6096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30480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4624"/>
            <a:ext cx="8838049" cy="2568395"/>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The primary key must be given a value when a new record is inserted.</a:t>
            </a:r>
          </a:p>
          <a:p>
            <a:pPr marL="285750" indent="-285750">
              <a:lnSpc>
                <a:spcPct val="150000"/>
              </a:lnSpc>
              <a:buFont typeface="Arial" panose="020B0604020202020204" pitchFamily="34" charset="0"/>
              <a:buChar char="•"/>
            </a:pPr>
            <a:r>
              <a:rPr lang="en-IN" sz="2200" dirty="0">
                <a:latin typeface="Segoe UI Light" panose="020B0502040204020203" pitchFamily="34" charset="0"/>
                <a:cs typeface="Segoe UI Light" panose="020B0502040204020203" pitchFamily="34" charset="0"/>
              </a:rPr>
              <a:t>A table has only one primary key.</a:t>
            </a:r>
          </a:p>
        </p:txBody>
      </p:sp>
      <p:sp>
        <p:nvSpPr>
          <p:cNvPr id="5" name="TextBox 4"/>
          <p:cNvSpPr txBox="1"/>
          <p:nvPr/>
        </p:nvSpPr>
        <p:spPr>
          <a:xfrm>
            <a:off x="1662331" y="4572003"/>
            <a:ext cx="8851902" cy="76944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chemeClr val="tx1"/>
                </a:solidFill>
              </a:rPr>
              <a:t>If, we give on a column a combination of </a:t>
            </a:r>
            <a:r>
              <a:rPr lang="en-IN" b="1" i="1" dirty="0">
                <a:solidFill>
                  <a:schemeClr val="tx1"/>
                </a:solidFill>
              </a:rPr>
              <a:t>NOT</a:t>
            </a:r>
            <a:r>
              <a:rPr lang="en-IN" dirty="0">
                <a:solidFill>
                  <a:schemeClr val="tx1"/>
                </a:solidFill>
              </a:rPr>
              <a:t> </a:t>
            </a:r>
            <a:r>
              <a:rPr lang="en-IN" b="1" i="1" dirty="0">
                <a:solidFill>
                  <a:schemeClr val="tx1"/>
                </a:solidFill>
              </a:rPr>
              <a:t>NULL</a:t>
            </a:r>
            <a:r>
              <a:rPr lang="en-IN" dirty="0">
                <a:solidFill>
                  <a:schemeClr val="tx1"/>
                </a:solidFill>
              </a:rPr>
              <a:t> &amp; </a:t>
            </a:r>
            <a:r>
              <a:rPr lang="en-IN" b="1" i="1" dirty="0">
                <a:solidFill>
                  <a:schemeClr val="tx1"/>
                </a:solidFill>
              </a:rPr>
              <a:t>UNIQUE</a:t>
            </a:r>
            <a:r>
              <a:rPr lang="en-IN" dirty="0">
                <a:solidFill>
                  <a:schemeClr val="tx1"/>
                </a:solidFill>
              </a:rPr>
              <a:t> </a:t>
            </a:r>
            <a:r>
              <a:rPr lang="en-IN" b="1" dirty="0">
                <a:solidFill>
                  <a:schemeClr val="tx1"/>
                </a:solidFill>
              </a:rPr>
              <a:t>key</a:t>
            </a:r>
            <a:r>
              <a:rPr lang="en-IN" dirty="0">
                <a:solidFill>
                  <a:schemeClr val="tx1"/>
                </a:solidFill>
              </a:rPr>
              <a:t> then it behaves like a </a:t>
            </a:r>
            <a:r>
              <a:rPr lang="en-IN" b="1" i="1" dirty="0">
                <a:solidFill>
                  <a:schemeClr val="tx1"/>
                </a:solidFill>
              </a:rPr>
              <a:t>PRIMARY </a:t>
            </a:r>
            <a:r>
              <a:rPr lang="en-IN" b="1" dirty="0">
                <a:solidFill>
                  <a:schemeClr val="tx1"/>
                </a:solidFill>
              </a:rPr>
              <a:t>key.</a:t>
            </a:r>
          </a:p>
        </p:txBody>
      </p:sp>
      <p:sp>
        <p:nvSpPr>
          <p:cNvPr id="6" name="Rectangle 5">
            <a:extLst>
              <a:ext uri="{FF2B5EF4-FFF2-40B4-BE49-F238E27FC236}">
                <a16:creationId xmlns:a16="http://schemas.microsoft.com/office/drawing/2014/main" id="{CFF6B9BB-46AD-425C-A855-D4264D09EA06}"/>
              </a:ext>
            </a:extLst>
          </p:cNvPr>
          <p:cNvSpPr/>
          <p:nvPr/>
        </p:nvSpPr>
        <p:spPr>
          <a:xfrm>
            <a:off x="7751390" y="5572545"/>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12693940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1752372" y="4038602"/>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6858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3309124" y="1928802"/>
            <a:ext cx="5591002" cy="2540394"/>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197" y="1285860"/>
            <a:ext cx="10285733" cy="3385542"/>
          </a:xfrm>
          <a:prstGeom prst="rect">
            <a:avLst/>
          </a:prstGeom>
        </p:spPr>
        <p:txBody>
          <a:bodyPr wrap="square">
            <a:spAutoFit/>
          </a:bodyPr>
          <a:lstStyle/>
          <a:p>
            <a:pPr marL="342900" indent="-34290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spTree>
    <p:extLst>
      <p:ext uri="{BB962C8B-B14F-4D97-AF65-F5344CB8AC3E}">
        <p14:creationId xmlns:p14="http://schemas.microsoft.com/office/powerpoint/2010/main" val="4176766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1672970" y="762000"/>
            <a:ext cx="8844473" cy="400110"/>
          </a:xfrm>
          <a:prstGeom prst="rect">
            <a:avLst/>
          </a:prstGeom>
        </p:spPr>
        <p:txBody>
          <a:bodyPr wrap="square">
            <a:spAutoFit/>
          </a:bodyPr>
          <a:lstStyle/>
          <a:p>
            <a:r>
              <a:rPr lang="en-US" sz="2000" dirty="0">
                <a:solidFill>
                  <a:schemeClr val="accent6">
                    <a:lumMod val="50000"/>
                  </a:schemeClr>
                </a:solidFill>
              </a:rPr>
              <a:t>There are 4 basic types of NoSQL databases.</a:t>
            </a:r>
            <a:endParaRPr lang="en-IN" sz="2000" dirty="0">
              <a:solidFill>
                <a:schemeClr val="accent6">
                  <a:lumMod val="50000"/>
                </a:schemeClr>
              </a:solidFill>
            </a:endParaRPr>
          </a:p>
        </p:txBody>
      </p:sp>
      <p:graphicFrame>
        <p:nvGraphicFramePr>
          <p:cNvPr id="4" name="Table 3"/>
          <p:cNvGraphicFramePr>
            <a:graphicFrameLocks noGrp="1"/>
          </p:cNvGraphicFramePr>
          <p:nvPr/>
        </p:nvGraphicFramePr>
        <p:xfrm>
          <a:off x="1752372" y="1752600"/>
          <a:ext cx="8660690" cy="1928616"/>
        </p:xfrm>
        <a:graphic>
          <a:graphicData uri="http://schemas.openxmlformats.org/drawingml/2006/table">
            <a:tbl>
              <a:tblPr firstRow="1" bandRow="1">
                <a:tableStyleId>{5940675A-B579-460E-94D1-54222C63F5DA}</a:tableStyleId>
              </a:tblPr>
              <a:tblGrid>
                <a:gridCol w="2794055">
                  <a:extLst>
                    <a:ext uri="{9D8B030D-6E8A-4147-A177-3AD203B41FA5}">
                      <a16:colId xmlns:a16="http://schemas.microsoft.com/office/drawing/2014/main" val="20000"/>
                    </a:ext>
                  </a:extLst>
                </a:gridCol>
                <a:gridCol w="5866635">
                  <a:extLst>
                    <a:ext uri="{9D8B030D-6E8A-4147-A177-3AD203B41FA5}">
                      <a16:colId xmlns:a16="http://schemas.microsoft.com/office/drawing/2014/main"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marL="91428" marR="91428"/>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marL="91428" marR="91428"/>
                </a:tc>
                <a:extLst>
                  <a:ext uri="{0D108BD9-81ED-4DB2-BD59-A6C34878D82A}">
                    <a16:rowId xmlns:a16="http://schemas.microsoft.com/office/drawing/2014/main" val="10000"/>
                  </a:ext>
                </a:extLst>
              </a:tr>
              <a:tr h="482154">
                <a:tc>
                  <a:txBody>
                    <a:bodyPr/>
                    <a:lstStyle/>
                    <a:p>
                      <a:r>
                        <a:rPr lang="en-US" b="1" i="1" dirty="0">
                          <a:solidFill>
                            <a:srgbClr val="036883"/>
                          </a:solidFill>
                        </a:rPr>
                        <a:t> Column-oriented</a:t>
                      </a:r>
                      <a:endParaRPr lang="en-US" dirty="0"/>
                    </a:p>
                  </a:txBody>
                  <a:tcPr marL="91428" marR="91428"/>
                </a:tc>
                <a:tc>
                  <a:txBody>
                    <a:bodyPr/>
                    <a:lstStyle/>
                    <a:p>
                      <a:r>
                        <a:rPr lang="en-US" dirty="0"/>
                        <a:t> HBase</a:t>
                      </a:r>
                    </a:p>
                  </a:txBody>
                  <a:tcPr marL="91428" marR="91428"/>
                </a:tc>
                <a:extLst>
                  <a:ext uri="{0D108BD9-81ED-4DB2-BD59-A6C34878D82A}">
                    <a16:rowId xmlns:a16="http://schemas.microsoft.com/office/drawing/2014/main"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marL="91428" marR="91428"/>
                </a:tc>
                <a:tc>
                  <a:txBody>
                    <a:bodyPr/>
                    <a:lstStyle/>
                    <a:p>
                      <a:r>
                        <a:rPr lang="en-US" dirty="0"/>
                        <a:t> MongoDB, CouchDB</a:t>
                      </a:r>
                    </a:p>
                  </a:txBody>
                  <a:tcPr marL="91428" marR="91428"/>
                </a:tc>
                <a:extLst>
                  <a:ext uri="{0D108BD9-81ED-4DB2-BD59-A6C34878D82A}">
                    <a16:rowId xmlns:a16="http://schemas.microsoft.com/office/drawing/2014/main" val="10002"/>
                  </a:ext>
                </a:extLst>
              </a:tr>
              <a:tr h="482154">
                <a:tc>
                  <a:txBody>
                    <a:bodyPr/>
                    <a:lstStyle/>
                    <a:p>
                      <a:r>
                        <a:rPr lang="en-US" b="1" i="1" dirty="0">
                          <a:solidFill>
                            <a:srgbClr val="036883"/>
                          </a:solidFill>
                        </a:rPr>
                        <a:t> Graph</a:t>
                      </a:r>
                      <a:endParaRPr lang="en-US" dirty="0"/>
                    </a:p>
                  </a:txBody>
                  <a:tcPr marL="91428" marR="91428"/>
                </a:tc>
                <a:tc>
                  <a:txBody>
                    <a:bodyPr/>
                    <a:lstStyle/>
                    <a:p>
                      <a:r>
                        <a:rPr lang="en-US" dirty="0"/>
                        <a:t>Neo4j</a:t>
                      </a:r>
                    </a:p>
                  </a:txBody>
                  <a:tcPr marL="91428" marR="91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1808926" y="2913403"/>
            <a:ext cx="8572559" cy="1015663"/>
          </a:xfrm>
          <a:prstGeom prst="rect">
            <a:avLst/>
          </a:prstGeom>
          <a:solidFill>
            <a:schemeClr val="accent6">
              <a:lumMod val="20000"/>
              <a:lumOff val="80000"/>
            </a:schemeClr>
          </a:solidFill>
        </p:spPr>
        <p:txBody>
          <a:bodyPr wrap="square">
            <a:spAutoFit/>
          </a:bodyPr>
          <a:lstStyle/>
          <a:p>
            <a:r>
              <a:rPr lang="en-US" sz="2000" b="1" dirty="0">
                <a:solidFill>
                  <a:srgbClr val="222222"/>
                </a:solidFill>
                <a:latin typeface="arial" panose="020B0604020202020204" pitchFamily="34" charset="0"/>
              </a:rPr>
              <a:t>NoSQL</a:t>
            </a:r>
            <a:r>
              <a:rPr lang="en-US" sz="2000" dirty="0">
                <a:solidFill>
                  <a:srgbClr val="222222"/>
                </a:solidFill>
                <a:latin typeface="arial" panose="020B0604020202020204" pitchFamily="34" charset="0"/>
              </a:rPr>
              <a:t> database are primarily called as non-relational database. </a:t>
            </a:r>
            <a:r>
              <a:rPr lang="en-US" sz="2000" dirty="0"/>
              <a:t>MongoDB is Scalable (able to be changed in size or scale), open-source, high-perform, document-oriented database.</a:t>
            </a:r>
          </a:p>
        </p:txBody>
      </p:sp>
      <p:pic>
        <p:nvPicPr>
          <p:cNvPr id="1026" name="Picture 2" descr="Image result for why no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562" y="4141642"/>
            <a:ext cx="7999959" cy="2430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osql database logo"/>
          <p:cNvPicPr>
            <a:picLocks noChangeAspect="1" noChangeArrowheads="1"/>
          </p:cNvPicPr>
          <p:nvPr/>
        </p:nvPicPr>
        <p:blipFill>
          <a:blip r:embed="rId3" cstate="print"/>
          <a:srcRect/>
          <a:stretch>
            <a:fillRect/>
          </a:stretch>
        </p:blipFill>
        <p:spPr bwMode="auto">
          <a:xfrm>
            <a:off x="71437" y="85619"/>
            <a:ext cx="3452001" cy="2465715"/>
          </a:xfrm>
          <a:prstGeom prst="rect">
            <a:avLst/>
          </a:prstGeom>
          <a:noFill/>
        </p:spPr>
      </p:pic>
    </p:spTree>
    <p:extLst>
      <p:ext uri="{BB962C8B-B14F-4D97-AF65-F5344CB8AC3E}">
        <p14:creationId xmlns:p14="http://schemas.microsoft.com/office/powerpoint/2010/main" val="249995476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1237422" y="1820882"/>
            <a:ext cx="9858444" cy="3585597"/>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900" dirty="0">
              <a:solidFill>
                <a:srgbClr val="036883"/>
              </a:solidFill>
            </a:endParaRPr>
          </a:p>
          <a:p>
            <a:pPr marL="285750" indent="-285750">
              <a:buFont typeface="Arial" panose="020B0604020202020204" pitchFamily="34" charset="0"/>
              <a:buChar char="•"/>
            </a:pPr>
            <a:r>
              <a:rPr lang="en-US" sz="2000" dirty="0">
                <a:solidFill>
                  <a:srgbClr val="036883"/>
                </a:solidFill>
              </a:rPr>
              <a:t>SQL databases uses SQL ( structured query language ) for defining and manipulating the data. In NoSQL database, queries are focused on collection of documents.</a:t>
            </a:r>
            <a:endParaRPr lang="en-IN" sz="2000" dirty="0">
              <a:solidFill>
                <a:srgbClr val="036883"/>
              </a:solidFill>
            </a:endParaRPr>
          </a:p>
        </p:txBody>
      </p:sp>
      <p:sp>
        <p:nvSpPr>
          <p:cNvPr id="2" name="Rectangle 1"/>
          <p:cNvSpPr/>
          <p:nvPr/>
        </p:nvSpPr>
        <p:spPr>
          <a:xfrm>
            <a:off x="1672970" y="771199"/>
            <a:ext cx="8844473"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sp>
        <p:nvSpPr>
          <p:cNvPr id="2" name="Rectangle 1"/>
          <p:cNvSpPr/>
          <p:nvPr/>
        </p:nvSpPr>
        <p:spPr>
          <a:xfrm>
            <a:off x="1676182"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182" y="757468"/>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182"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157"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pic>
        <p:nvPicPr>
          <p:cNvPr id="1026" name="Picture 2" descr="Structured Data vs. Unstructured Data: what are they and why care?">
            <a:extLst>
              <a:ext uri="{FF2B5EF4-FFF2-40B4-BE49-F238E27FC236}">
                <a16:creationId xmlns:a16="http://schemas.microsoft.com/office/drawing/2014/main" id="{7B8C41C9-D7B8-44A8-A55D-8861B420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958" y="523221"/>
            <a:ext cx="8327455" cy="62901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structured-Data-Examples">
            <a:extLst>
              <a:ext uri="{FF2B5EF4-FFF2-40B4-BE49-F238E27FC236}">
                <a16:creationId xmlns:a16="http://schemas.microsoft.com/office/drawing/2014/main" id="{0EE86636-12F0-4FC5-8D95-7C75F873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0" y="-27384"/>
            <a:ext cx="3850918" cy="3370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a:extLst>
              <a:ext uri="{FF2B5EF4-FFF2-40B4-BE49-F238E27FC236}">
                <a16:creationId xmlns:a16="http://schemas.microsoft.com/office/drawing/2014/main" id="{2DF48882-37B3-4FCF-92F0-CBC94341231E}"/>
              </a:ext>
            </a:extLst>
          </p:cNvPr>
          <p:cNvSpPr/>
          <p:nvPr/>
        </p:nvSpPr>
        <p:spPr>
          <a:xfrm>
            <a:off x="189889" y="3505638"/>
            <a:ext cx="2963760" cy="3416320"/>
          </a:xfrm>
          <a:prstGeom prst="rect">
            <a:avLst/>
          </a:prstGeom>
        </p:spPr>
        <p:txBody>
          <a:bodyPr wrap="none">
            <a:spAutoFit/>
          </a:bodyPr>
          <a:lstStyle/>
          <a:p>
            <a:r>
              <a:rPr lang="en-IN" dirty="0">
                <a:solidFill>
                  <a:srgbClr val="00B050"/>
                </a:solidFill>
              </a:rPr>
              <a:t>{</a:t>
            </a:r>
          </a:p>
          <a:p>
            <a:r>
              <a:rPr lang="en-IN" dirty="0">
                <a:solidFill>
                  <a:srgbClr val="00B050"/>
                </a:solidFill>
              </a:rPr>
              <a:t>    "_id" : 1001,</a:t>
            </a:r>
          </a:p>
          <a:p>
            <a:r>
              <a:rPr lang="en-IN" dirty="0">
                <a:solidFill>
                  <a:srgbClr val="00B050"/>
                </a:solidFill>
              </a:rPr>
              <a:t>    "Name" : "Saleel Bagde",</a:t>
            </a:r>
          </a:p>
          <a:p>
            <a:r>
              <a:rPr lang="en-IN" dirty="0">
                <a:solidFill>
                  <a:srgbClr val="00B050"/>
                </a:solidFill>
              </a:rPr>
              <a:t>    "canVote" :  true</a:t>
            </a:r>
          </a:p>
          <a:p>
            <a:r>
              <a:rPr lang="en-IN" dirty="0">
                <a:solidFill>
                  <a:srgbClr val="00B050"/>
                </a:solidFill>
              </a:rPr>
              <a:t>},</a:t>
            </a:r>
          </a:p>
          <a:p>
            <a:r>
              <a:rPr lang="en-IN" dirty="0">
                <a:solidFill>
                  <a:srgbClr val="00B050"/>
                </a:solidFill>
              </a:rPr>
              <a:t>{</a:t>
            </a:r>
          </a:p>
          <a:p>
            <a:r>
              <a:rPr lang="en-IN" dirty="0">
                <a:solidFill>
                  <a:srgbClr val="00B050"/>
                </a:solidFill>
              </a:rPr>
              <a:t>    "_id" : 1002,</a:t>
            </a:r>
          </a:p>
          <a:p>
            <a:r>
              <a:rPr lang="en-IN" dirty="0">
                <a:solidFill>
                  <a:srgbClr val="00B050"/>
                </a:solidFill>
              </a:rPr>
              <a:t>    "Name" : "Sharmin Bagde",</a:t>
            </a:r>
          </a:p>
          <a:p>
            <a:r>
              <a:rPr lang="en-IN" dirty="0">
                <a:solidFill>
                  <a:srgbClr val="00B050"/>
                </a:solidFill>
              </a:rPr>
              <a:t>    "canVote" : true,</a:t>
            </a:r>
          </a:p>
          <a:p>
            <a:r>
              <a:rPr lang="en-IN" dirty="0">
                <a:solidFill>
                  <a:srgbClr val="00B050"/>
                </a:solidFill>
              </a:rPr>
              <a:t>    "canDrive" : false </a:t>
            </a:r>
          </a:p>
          <a:p>
            <a:r>
              <a:rPr lang="en-IN" dirty="0">
                <a:solidFill>
                  <a:srgbClr val="00B050"/>
                </a:solidFill>
              </a:rPr>
              <a:t>}</a:t>
            </a:r>
          </a:p>
          <a:p>
            <a:endParaRPr lang="en-IN" dirty="0">
              <a:solidFill>
                <a:srgbClr val="00B050"/>
              </a:solidFill>
            </a:endParaRPr>
          </a:p>
        </p:txBody>
      </p:sp>
    </p:spTree>
    <p:extLst>
      <p:ext uri="{BB962C8B-B14F-4D97-AF65-F5344CB8AC3E}">
        <p14:creationId xmlns:p14="http://schemas.microsoft.com/office/powerpoint/2010/main" val="19210612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401205"/>
          </a:xfrm>
          <a:prstGeom prst="rect">
            <a:avLst/>
          </a:prstGeom>
        </p:spPr>
        <p:txBody>
          <a:bodyPr wrap="square">
            <a:spAutoFit/>
          </a:bodyPr>
          <a:lstStyle/>
          <a:p>
            <a:r>
              <a:rPr lang="en-US" sz="2000" b="1" i="1" dirty="0">
                <a:solidFill>
                  <a:schemeClr val="accent1">
                    <a:lumMod val="75000"/>
                  </a:schemeClr>
                </a:solidFill>
              </a:rPr>
              <a:t>Structured</a:t>
            </a:r>
            <a:endParaRPr lang="en-US" sz="2000" dirty="0">
              <a:solidFill>
                <a:schemeClr val="accent1">
                  <a:lumMod val="75000"/>
                </a:schemeClr>
              </a:solidFill>
            </a:endParaRPr>
          </a:p>
          <a:p>
            <a:r>
              <a:rPr lang="en-US" sz="2000" dirty="0"/>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p>
          <a:p>
            <a:r>
              <a:rPr lang="en-US" sz="2000" b="1" i="1" dirty="0">
                <a:solidFill>
                  <a:schemeClr val="accent1">
                    <a:lumMod val="75000"/>
                  </a:schemeClr>
                </a:solidFill>
              </a:rPr>
              <a:t>Semi-Structured</a:t>
            </a:r>
          </a:p>
          <a:p>
            <a:r>
              <a:rPr lang="en-US" sz="2000" dirty="0"/>
              <a:t>Semi-Structured Data is a type of data which does not have a formal structure of a data model, i.e. a table definition in a relational DBMS,  XML files or JSON documents are examples of semi-structured data.</a:t>
            </a:r>
          </a:p>
          <a:p>
            <a:endParaRPr lang="en-US" sz="2000" dirty="0"/>
          </a:p>
          <a:p>
            <a:r>
              <a:rPr lang="en-US" sz="2000" b="1" i="1" dirty="0">
                <a:solidFill>
                  <a:schemeClr val="accent1">
                    <a:lumMod val="75000"/>
                  </a:schemeClr>
                </a:solidFill>
              </a:rPr>
              <a:t>Unstructured</a:t>
            </a:r>
          </a:p>
          <a:p>
            <a:r>
              <a:rPr lang="en-US" sz="2000" dirty="0"/>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t> </a:t>
            </a:r>
            <a:endParaRPr lang="en-US" sz="2000" dirty="0"/>
          </a:p>
        </p:txBody>
      </p:sp>
    </p:spTree>
    <p:extLst>
      <p:ext uri="{BB962C8B-B14F-4D97-AF65-F5344CB8AC3E}">
        <p14:creationId xmlns:p14="http://schemas.microsoft.com/office/powerpoint/2010/main" val="25467195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0"/>
            <a:ext cx="8844473"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672972" y="1844824"/>
            <a:ext cx="3791487"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89792" y="2425074"/>
            <a:ext cx="8810830" cy="677108"/>
          </a:xfrm>
          <a:prstGeom prst="rect">
            <a:avLst/>
          </a:prstGeom>
        </p:spPr>
        <p:txBody>
          <a:bodyPr wrap="square">
            <a:spAutoFit/>
          </a:bodyPr>
          <a:lstStyle/>
          <a:p>
            <a:r>
              <a:rPr lang="en-US" b="1" i="1" dirty="0">
                <a:solidFill>
                  <a:srgbClr val="036883"/>
                </a:solidFill>
              </a:rPr>
              <a:t>CRUD</a:t>
            </a:r>
            <a:r>
              <a:rPr lang="en-US" dirty="0"/>
              <a:t> stands for </a:t>
            </a:r>
            <a:r>
              <a:rPr lang="en-US" sz="2000" b="1" i="1" dirty="0">
                <a:solidFill>
                  <a:srgbClr val="0070C0"/>
                </a:solidFill>
              </a:rPr>
              <a:t>create</a:t>
            </a:r>
            <a:r>
              <a:rPr lang="en-US" b="1" i="1" dirty="0"/>
              <a:t>, </a:t>
            </a:r>
            <a:r>
              <a:rPr lang="en-US" sz="2000" b="1" i="1" dirty="0">
                <a:solidFill>
                  <a:srgbClr val="0070C0"/>
                </a:solidFill>
              </a:rPr>
              <a:t>read</a:t>
            </a:r>
            <a:r>
              <a:rPr lang="en-US" b="1" i="1" dirty="0"/>
              <a:t>, </a:t>
            </a:r>
            <a:r>
              <a:rPr lang="en-US" sz="2000" b="1" i="1" dirty="0">
                <a:solidFill>
                  <a:srgbClr val="0070C0"/>
                </a:solidFill>
              </a:rPr>
              <a:t>update</a:t>
            </a:r>
            <a:r>
              <a:rPr lang="en-US" b="1" i="1" dirty="0"/>
              <a:t>,</a:t>
            </a:r>
            <a:r>
              <a:rPr lang="en-US" dirty="0"/>
              <a:t> and </a:t>
            </a:r>
            <a:r>
              <a:rPr lang="en-US" sz="2000" b="1" i="1" dirty="0">
                <a:solidFill>
                  <a:srgbClr val="0070C0"/>
                </a:solidFill>
              </a:rPr>
              <a:t>delete</a:t>
            </a:r>
            <a:r>
              <a:rPr lang="en-US" dirty="0"/>
              <a:t>, which are the four core database operations used in database driven application development.</a:t>
            </a:r>
          </a:p>
        </p:txBody>
      </p:sp>
      <p:pic>
        <p:nvPicPr>
          <p:cNvPr id="1026" name="Picture 2">
            <a:extLst>
              <a:ext uri="{FF2B5EF4-FFF2-40B4-BE49-F238E27FC236}">
                <a16:creationId xmlns:a16="http://schemas.microsoft.com/office/drawing/2014/main" id="{D63F845C-2521-4B15-BD82-93557A5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3102182"/>
            <a:ext cx="7128792" cy="36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69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672970" y="1639671"/>
            <a:ext cx="8844473"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970" y="2514600"/>
            <a:ext cx="6402658"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1672970" y="762000"/>
            <a:ext cx="8844473" cy="646331"/>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672970" y="1628800"/>
            <a:ext cx="8844473"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672970" y="2477587"/>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5015086" y="5054586"/>
            <a:ext cx="6870606" cy="830997"/>
          </a:xfrm>
          <a:prstGeom prst="rect">
            <a:avLst/>
          </a:prstGeom>
        </p:spPr>
        <p:txBody>
          <a:bodyPr wrap="square">
            <a:spAutoFit/>
          </a:bodyPr>
          <a:lstStyle/>
          <a:p>
            <a:r>
              <a:rPr lang="en-US" sz="2400" dirty="0">
                <a:solidFill>
                  <a:schemeClr val="accent4">
                    <a:lumMod val="75000"/>
                  </a:schemeClr>
                </a:solidFill>
              </a:rPr>
              <a:t>The primary key </a:t>
            </a:r>
            <a:r>
              <a:rPr lang="en-US" sz="2400" b="1" i="1" dirty="0">
                <a:solidFill>
                  <a:srgbClr val="C00000"/>
                </a:solidFill>
              </a:rPr>
              <a:t>_id </a:t>
            </a:r>
            <a:r>
              <a:rPr lang="en-US" sz="2400" dirty="0">
                <a:solidFill>
                  <a:schemeClr val="accent4">
                    <a:lumMod val="75000"/>
                  </a:schemeClr>
                </a:solidFill>
              </a:rPr>
              <a:t>is automatically added if </a:t>
            </a:r>
            <a:r>
              <a:rPr lang="en-US" sz="2400" b="1" i="1" dirty="0">
                <a:solidFill>
                  <a:srgbClr val="C00000"/>
                </a:solidFill>
              </a:rPr>
              <a:t>_id </a:t>
            </a:r>
            <a:r>
              <a:rPr lang="en-US" sz="2400" dirty="0">
                <a:solidFill>
                  <a:schemeClr val="accent4">
                    <a:lumMod val="75000"/>
                  </a:schemeClr>
                </a:solidFill>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1070" y="2477587"/>
            <a:ext cx="6870606" cy="2576999"/>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2502163434"/>
              </p:ext>
            </p:extLst>
          </p:nvPr>
        </p:nvGraphicFramePr>
        <p:xfrm>
          <a:off x="607146" y="4828437"/>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747999"/>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30693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1942847" y="2861955"/>
            <a:ext cx="8304719"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676182" y="5096472"/>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t>To start </a:t>
            </a:r>
            <a:r>
              <a:rPr lang="en-US" sz="2200" dirty="0">
                <a:solidFill>
                  <a:srgbClr val="FF5A36"/>
                </a:solidFill>
              </a:rPr>
              <a:t>MongoDB server</a:t>
            </a:r>
            <a:r>
              <a:rPr lang="en-US" sz="2200" dirty="0"/>
              <a:t>, execute </a:t>
            </a:r>
            <a:r>
              <a:rPr lang="en-US" sz="2200" b="1" dirty="0">
                <a:solidFill>
                  <a:srgbClr val="C00000"/>
                </a:solidFill>
              </a:rPr>
              <a:t>mongod.exe</a:t>
            </a:r>
            <a:r>
              <a:rPr lang="en-US" sz="2200" dirty="0">
                <a:solidFill>
                  <a:srgbClr val="036883"/>
                </a:solidFill>
              </a:rPr>
              <a:t>.</a:t>
            </a:r>
            <a:endParaRPr lang="en-IN" sz="2200" dirty="0">
              <a:solidFill>
                <a:srgbClr val="036883"/>
              </a:solidFill>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t>To start </a:t>
            </a:r>
            <a:r>
              <a:rPr lang="en-US" sz="2200" dirty="0">
                <a:solidFill>
                  <a:srgbClr val="FF5A36"/>
                </a:solidFill>
              </a:rPr>
              <a:t>MongoDB client</a:t>
            </a:r>
            <a:r>
              <a:rPr lang="en-US" sz="2200" dirty="0"/>
              <a:t>, execute </a:t>
            </a:r>
            <a:r>
              <a:rPr lang="en-US" sz="2200" b="1" dirty="0">
                <a:solidFill>
                  <a:srgbClr val="C00000"/>
                </a:solidFill>
              </a:rPr>
              <a:t>mongo.exe</a:t>
            </a:r>
            <a:r>
              <a:rPr lang="en-US" sz="2200" dirty="0">
                <a:solidFill>
                  <a:srgbClr val="036883"/>
                </a:solidFill>
              </a:rPr>
              <a:t>.</a:t>
            </a:r>
            <a:endParaRPr lang="en-IN" sz="2200" dirty="0">
              <a:solidFill>
                <a:srgbClr val="036883"/>
              </a:solidFill>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1599992" y="1414047"/>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1599992" y="762000"/>
            <a:ext cx="8993641" cy="1200329"/>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672970" y="2472614"/>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1599992" y="4419602"/>
            <a:ext cx="8993641"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670992" y="2943763"/>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1599992" y="1414046"/>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369332"/>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Removes a collection or view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1640931" y="304803"/>
            <a:ext cx="8873302" cy="769441"/>
          </a:xfrm>
          <a:prstGeom prst="rect">
            <a:avLst/>
          </a:prstGeom>
          <a:solidFill>
            <a:schemeClr val="bg1"/>
          </a:solidFill>
        </p:spPr>
        <p:txBody>
          <a:bodyPr wrap="square">
            <a:spAutoFit/>
          </a:bodyPr>
          <a:lstStyle/>
          <a:p>
            <a:pPr algn="just"/>
            <a:r>
              <a:rPr lang="en-IN" sz="2200" dirty="0">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640929" y="3748951"/>
            <a:ext cx="8457099"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250166" cy="61555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70" y="2177296"/>
            <a:ext cx="8844473"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369332"/>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369332"/>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923330"/>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39271567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1790467" y="304800"/>
            <a:ext cx="8609479"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676928" y="2379585"/>
            <a:ext cx="8840515"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sp>
        <p:nvSpPr>
          <p:cNvPr id="5" name="Rectangle 4"/>
          <p:cNvSpPr/>
          <p:nvPr/>
        </p:nvSpPr>
        <p:spPr>
          <a:xfrm>
            <a:off x="1599992" y="8382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379585"/>
            <a:ext cx="8840515"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676928" y="2233138"/>
            <a:ext cx="8840515"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1630710" y="1382286"/>
            <a:ext cx="8784976"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453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1599992" y="1258672"/>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1599992" y="22098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1599992" y="2905706"/>
            <a:ext cx="899043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1523802" y="2057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23802" y="3962400"/>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6182" y="4095768"/>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676182" y="5096473"/>
            <a:ext cx="899043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1523802" y="3352802"/>
            <a:ext cx="914281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105402"/>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6" name="Rectangle 5"/>
          <p:cNvSpPr/>
          <p:nvPr/>
        </p:nvSpPr>
        <p:spPr>
          <a:xfrm>
            <a:off x="1599992" y="838201"/>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1599992" y="1295401"/>
            <a:ext cx="899043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672970" y="2354761"/>
            <a:ext cx="8844473"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6" name="Rectangle 5"/>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1599992" y="1258672"/>
            <a:ext cx="8990430" cy="877163"/>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1752372" y="4341675"/>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672970" y="2133602"/>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646331"/>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672970" y="2422030"/>
            <a:ext cx="876012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923330"/>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1694740" y="889099"/>
            <a:ext cx="8822704"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83855" y="5181602"/>
            <a:ext cx="8822704"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45480" y="76203"/>
            <a:ext cx="8868752" cy="2400657"/>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645480" y="5105401"/>
            <a:ext cx="8868752"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18731" y="3949314"/>
            <a:ext cx="8877658" cy="769441"/>
          </a:xfrm>
          <a:prstGeom prst="rect">
            <a:avLst/>
          </a:prstGeom>
          <a:solidFill>
            <a:schemeClr val="bg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8768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 group  </a:t>
            </a:r>
          </a:p>
        </p:txBody>
      </p:sp>
      <p:sp>
        <p:nvSpPr>
          <p:cNvPr id="5" name="Rectangle 4"/>
          <p:cNvSpPr/>
          <p:nvPr/>
        </p:nvSpPr>
        <p:spPr>
          <a:xfrm>
            <a:off x="1672970" y="2312315"/>
            <a:ext cx="87601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{$sort: {ename: 1} } ])</a:t>
            </a:r>
          </a:p>
        </p:txBody>
      </p:sp>
    </p:spTree>
    <p:extLst>
      <p:ext uri="{BB962C8B-B14F-4D97-AF65-F5344CB8AC3E}">
        <p14:creationId xmlns:p14="http://schemas.microsoft.com/office/powerpoint/2010/main" val="15821072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676182" y="740927"/>
            <a:ext cx="8838049" cy="3754874"/>
          </a:xfrm>
          <a:prstGeom prst="rect">
            <a:avLst/>
          </a:prstGeom>
          <a:solidFill>
            <a:schemeClr val="bg1"/>
          </a:solidFill>
        </p:spPr>
        <p:txBody>
          <a:bodyPr wrap="square">
            <a:spAutoFit/>
          </a:bodyPr>
          <a:lstStyle/>
          <a:p>
            <a:r>
              <a:rPr lang="en-IN" sz="20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 DELETE attempt to remove a record from a parent table that has a matching value in a child table's foreign key columns.</a:t>
            </a:r>
          </a:p>
        </p:txBody>
      </p:sp>
      <p:sp>
        <p:nvSpPr>
          <p:cNvPr id="5" name="Rectangle 4"/>
          <p:cNvSpPr/>
          <p:nvPr/>
        </p:nvSpPr>
        <p:spPr>
          <a:xfrm>
            <a:off x="1666050" y="5429264"/>
            <a:ext cx="8643998" cy="646331"/>
          </a:xfrm>
          <a:prstGeom prst="rect">
            <a:avLst/>
          </a:prstGeom>
        </p:spPr>
        <p:txBody>
          <a:bodyPr wrap="square">
            <a:spAutoFit/>
          </a:bodyPr>
          <a:lstStyle/>
          <a:p>
            <a:r>
              <a:rPr lang="en-US" dirty="0">
                <a:solidFill>
                  <a:srgbClr val="002060"/>
                </a:solidFill>
              </a:rPr>
              <a:t>Note: Parent and child tables must use the same storage engine, and they cannot be defined as temporary tables.</a:t>
            </a:r>
          </a:p>
        </p:txBody>
      </p:sp>
    </p:spTree>
    <p:extLst>
      <p:ext uri="{BB962C8B-B14F-4D97-AF65-F5344CB8AC3E}">
        <p14:creationId xmlns:p14="http://schemas.microsoft.com/office/powerpoint/2010/main" val="22165125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672970" y="2231648"/>
            <a:ext cx="8844473"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371600"/>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83820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143000"/>
            <a:ext cx="6247587" cy="1260642"/>
          </a:xfrm>
          <a:prstGeom prst="rect">
            <a:avLst/>
          </a:prstGeom>
          <a:noFill/>
        </p:spPr>
      </p:pic>
      <p:sp>
        <p:nvSpPr>
          <p:cNvPr id="3" name="Rectangle 2"/>
          <p:cNvSpPr/>
          <p:nvPr/>
        </p:nvSpPr>
        <p:spPr>
          <a:xfrm>
            <a:off x="1828562" y="22860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210580"/>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145510"/>
            <a:ext cx="6247587"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a:t>
            </a:r>
          </a:p>
        </p:txBody>
      </p:sp>
      <p:sp>
        <p:nvSpPr>
          <p:cNvPr id="2" name="Rectangle 1"/>
          <p:cNvSpPr/>
          <p:nvPr/>
        </p:nvSpPr>
        <p:spPr>
          <a:xfrm>
            <a:off x="1699383" y="2388770"/>
            <a:ext cx="8814848"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699383" y="4369970"/>
            <a:ext cx="8814848"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a:t>
            </a:r>
            <a:r>
              <a:rPr lang="en-IN" sz="1600" dirty="0" err="1">
                <a:solidFill>
                  <a:srgbClr val="DD4A68"/>
                </a:solidFill>
                <a:latin typeface="Arial" panose="020B0604020202020204" pitchFamily="34" charset="0"/>
                <a:ea typeface="Times New Roman" panose="02020603050405020304" pitchFamily="18" charset="0"/>
              </a:rPr>
              <a:t>sharmin</a:t>
            </a:r>
            <a:r>
              <a:rPr lang="en-IN" sz="1600" dirty="0">
                <a:solidFill>
                  <a:srgbClr val="DD4A68"/>
                </a:solidFill>
                <a:latin typeface="Arial" panose="020B0604020202020204" pitchFamily="34" charset="0"/>
                <a:ea typeface="Times New Roman" panose="02020603050405020304" pitchFamily="18" charset="0"/>
              </a:rPr>
              <a:t>",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699383" y="609602"/>
            <a:ext cx="8738658"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699383" y="1905000"/>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2134612"/>
            <a:ext cx="899043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a:t>
            </a:r>
            <a:r>
              <a:rPr lang="en-US" dirty="0" err="1">
                <a:solidFill>
                  <a:srgbClr val="DD4A68"/>
                </a:solidFill>
                <a:latin typeface="Arial" panose="020B0604020202020204" pitchFamily="34" charset="0"/>
                <a:ea typeface="Times New Roman" panose="02020603050405020304" pitchFamily="18" charset="0"/>
              </a:rPr>
              <a:t>vrushali</a:t>
            </a:r>
            <a:r>
              <a:rPr lang="en-US" dirty="0">
                <a:solidFill>
                  <a:srgbClr val="DD4A68"/>
                </a:solidFill>
                <a:latin typeface="Arial" panose="020B0604020202020204" pitchFamily="34" charset="0"/>
                <a:ea typeface="Times New Roman" panose="02020603050405020304" pitchFamily="18" charset="0"/>
              </a:rPr>
              <a:t>",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8562" y="2014958"/>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910"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5"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676182" y="1600200"/>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1599992" y="1986679"/>
            <a:ext cx="899043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1599992" y="4572001"/>
            <a:ext cx="8990430" cy="2209801"/>
          </a:xfrm>
          <a:prstGeom prst="rect">
            <a:avLst/>
          </a:prstGeom>
        </p:spPr>
      </p:pic>
    </p:spTree>
    <p:extLst>
      <p:ext uri="{BB962C8B-B14F-4D97-AF65-F5344CB8AC3E}">
        <p14:creationId xmlns:p14="http://schemas.microsoft.com/office/powerpoint/2010/main" val="243765632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1811743" y="2560768"/>
            <a:ext cx="855011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192.168.100.20 --port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1672970" y="762002"/>
            <a:ext cx="8844473"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1828562" y="1566755"/>
            <a:ext cx="8533289"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1820152" y="3962400"/>
            <a:ext cx="8550110"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a:t>
            </a:r>
            <a:r>
              <a:rPr lang="en-US" sz="2200">
                <a:solidFill>
                  <a:srgbClr val="FC6F0D"/>
                </a:solidFill>
                <a:latin typeface="Calibri" panose="020F0502020204030204" pitchFamily="34" charset="0"/>
                <a:cs typeface="Calibri" panose="020F0502020204030204" pitchFamily="34" charset="0"/>
              </a:rPr>
              <a:t>db1 –collection --</a:t>
            </a:r>
            <a:r>
              <a:rPr lang="en-US" sz="2200" dirty="0">
                <a:solidFill>
                  <a:srgbClr val="FC6F0D"/>
                </a:solidFill>
                <a:latin typeface="Calibri" panose="020F0502020204030204" pitchFamily="34" charset="0"/>
                <a:cs typeface="Calibri" panose="020F0502020204030204" pitchFamily="34" charset="0"/>
              </a:rPr>
              <a:t>type csv  --file d:\o.csv --fields "EMPNO.int(32), ENAME.string(), JOB.string(), MGR.int32(), HIREDATE.date(2006-01-02), SAL.int32(), COMM.int32(), DEPTNO.int32(), BONUSID.int32(), USERNAME.string(), PWD.string()"</a:t>
            </a:r>
          </a:p>
        </p:txBody>
      </p:sp>
      <p:sp>
        <p:nvSpPr>
          <p:cNvPr id="3" name="Rectangle 2"/>
          <p:cNvSpPr/>
          <p:nvPr/>
        </p:nvSpPr>
        <p:spPr>
          <a:xfrm>
            <a:off x="1811742" y="2558111"/>
            <a:ext cx="8533288"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5"/>
            <a:ext cx="912442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1594612" y="2560768"/>
            <a:ext cx="8929750"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"192.168.100.20"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34174881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73225215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1599992" y="2055676"/>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752372" y="4675070"/>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7" name="Rectangle 6"/>
          <p:cNvSpPr/>
          <p:nvPr/>
        </p:nvSpPr>
        <p:spPr>
          <a:xfrm>
            <a:off x="1666050" y="3714752"/>
            <a:ext cx="8858312" cy="646331"/>
          </a:xfrm>
          <a:prstGeom prst="rect">
            <a:avLst/>
          </a:prstGeom>
        </p:spPr>
        <p:txBody>
          <a:bodyPr wrap="square">
            <a:spAutoFit/>
          </a:bodyPr>
          <a:lstStyle/>
          <a:p>
            <a:r>
              <a:rPr lang="en-US" dirty="0">
                <a:solidFill>
                  <a:srgbClr val="002060"/>
                </a:solidFill>
              </a:rPr>
              <a:t>If the CONSTRAINT symbol clause is not defined, or a symbol is not included then.</a:t>
            </a:r>
          </a:p>
          <a:p>
            <a:r>
              <a:rPr lang="en-US" dirty="0">
                <a:solidFill>
                  <a:srgbClr val="002060"/>
                </a:solidFill>
              </a:rPr>
              <a:t>For InnoDB tables, a constraint name is generated automatically.</a:t>
            </a:r>
          </a:p>
        </p:txBody>
      </p:sp>
    </p:spTree>
    <p:extLst>
      <p:ext uri="{BB962C8B-B14F-4D97-AF65-F5344CB8AC3E}">
        <p14:creationId xmlns:p14="http://schemas.microsoft.com/office/powerpoint/2010/main" val="15912997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t>3Vs (volume, variety and velocity)</a:t>
            </a:r>
            <a:r>
              <a:rPr lang="en-US" sz="1900" dirty="0"/>
              <a:t> are three defining properties or dimensions of big data.</a:t>
            </a:r>
          </a:p>
          <a:p>
            <a:endParaRPr lang="en-US" sz="1900" dirty="0">
              <a:solidFill>
                <a:srgbClr val="036883"/>
              </a:solidFill>
            </a:endParaRPr>
          </a:p>
          <a:p>
            <a:pPr marL="285750" indent="-285750">
              <a:lnSpc>
                <a:spcPct val="200000"/>
              </a:lnSpc>
              <a:buFont typeface="Arial" panose="020B0604020202020204" pitchFamily="34" charset="0"/>
              <a:buChar char="•"/>
            </a:pPr>
            <a:r>
              <a:rPr lang="en-US" sz="1900" dirty="0">
                <a:solidFill>
                  <a:srgbClr val="036883"/>
                </a:solidFill>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rPr>
              <a:t>Velocity refers to the speed of data processing.</a:t>
            </a:r>
            <a:endParaRPr lang="en-IN" sz="1900"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357166"/>
            <a:ext cx="8143932" cy="1015663"/>
          </a:xfrm>
          <a:prstGeom prst="rect">
            <a:avLst/>
          </a:prstGeom>
        </p:spPr>
        <p:txBody>
          <a:bodyPr wrap="square">
            <a:spAutoFit/>
          </a:bodyPr>
          <a:lstStyle/>
          <a:p>
            <a:r>
              <a:rPr lang="en-US" sz="2000" dirty="0"/>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1928802"/>
            <a:ext cx="4786346" cy="1015663"/>
          </a:xfrm>
          <a:prstGeom prst="rect">
            <a:avLst/>
          </a:prstGeom>
        </p:spPr>
        <p:txBody>
          <a:bodyPr wrap="square">
            <a:spAutoFit/>
          </a:bodyPr>
          <a:lstStyle/>
          <a:p>
            <a:r>
              <a:rPr lang="en-US" sz="2000" dirty="0"/>
              <a:t>Velocity is defined as the pace at which different sources generate the data every day. This flow of data is massive.</a:t>
            </a:r>
          </a:p>
        </p:txBody>
      </p:sp>
      <p:sp>
        <p:nvSpPr>
          <p:cNvPr id="8" name="Rectangle 7"/>
          <p:cNvSpPr/>
          <p:nvPr/>
        </p:nvSpPr>
        <p:spPr>
          <a:xfrm>
            <a:off x="0" y="3643314"/>
            <a:ext cx="12190413" cy="1631216"/>
          </a:xfrm>
          <a:prstGeom prst="rect">
            <a:avLst/>
          </a:prstGeom>
        </p:spPr>
        <p:txBody>
          <a:bodyPr wrap="square">
            <a:spAutoFit/>
          </a:bodyPr>
          <a:lstStyle/>
          <a:p>
            <a:r>
              <a:rPr lang="en-US" sz="2000" dirty="0"/>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643050"/>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500702"/>
            <a:ext cx="7572428" cy="1057276"/>
          </a:xfrm>
          <a:prstGeom prst="rect">
            <a:avLst/>
          </a:prstGeom>
          <a:noFill/>
        </p:spPr>
      </p:pic>
    </p:spTree>
    <p:extLst>
      <p:ext uri="{BB962C8B-B14F-4D97-AF65-F5344CB8AC3E}">
        <p14:creationId xmlns:p14="http://schemas.microsoft.com/office/powerpoint/2010/main" val="3860629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599992"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752372" y="1828803"/>
            <a:ext cx="8533289"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1734562" y="3143071"/>
            <a:ext cx="8703480" cy="923330"/>
          </a:xfrm>
          <a:prstGeom prst="rect">
            <a:avLst/>
          </a:prstGeom>
          <a:solidFill>
            <a:schemeClr val="bg1"/>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6171397" y="1516561"/>
            <a:ext cx="4114264"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357166"/>
            <a:ext cx="11787270" cy="2554545"/>
          </a:xfrm>
          <a:prstGeom prst="rect">
            <a:avLst/>
          </a:prstGeom>
        </p:spPr>
        <p:txBody>
          <a:bodyPr wrap="square">
            <a:spAutoFit/>
          </a:bodyPr>
          <a:lstStyle/>
          <a:p>
            <a:r>
              <a:rPr lang="en-US" sz="2000" b="1" i="1" dirty="0">
                <a:solidFill>
                  <a:schemeClr val="tx2"/>
                </a:solidFill>
              </a:rPr>
              <a:t>Camel Case</a:t>
            </a:r>
            <a:r>
              <a:rPr lang="en-US" sz="2000" dirty="0"/>
              <a:t>: Second and subsequent words are capitalized, to make word boundaries easier to see. </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Pascal Case: </a:t>
            </a:r>
            <a:r>
              <a:rPr lang="en-US" sz="2000" dirty="0"/>
              <a:t>Identical to Camel Case, except the first word is also capitalized.</a:t>
            </a:r>
          </a:p>
          <a:p>
            <a:r>
              <a:rPr lang="en-US" sz="2000" dirty="0">
                <a:solidFill>
                  <a:srgbClr val="C00000"/>
                </a:solidFill>
              </a:rPr>
              <a:t>Example</a:t>
            </a:r>
            <a:r>
              <a:rPr lang="en-US" sz="2000" dirty="0"/>
              <a:t>: NumberOfCollegeGraduates</a:t>
            </a:r>
          </a:p>
          <a:p>
            <a:endParaRPr lang="en-US" sz="2000" dirty="0"/>
          </a:p>
          <a:p>
            <a:r>
              <a:rPr lang="en-US" sz="2000" b="1" i="1" dirty="0">
                <a:solidFill>
                  <a:schemeClr val="tx2"/>
                </a:solidFill>
              </a:rPr>
              <a:t>Snake Case: </a:t>
            </a:r>
            <a:r>
              <a:rPr lang="en-US" sz="2000" dirty="0"/>
              <a:t>Words are separated by underscores.</a:t>
            </a:r>
          </a:p>
          <a:p>
            <a:r>
              <a:rPr lang="en-US" sz="2000" dirty="0">
                <a:solidFill>
                  <a:srgbClr val="C00000"/>
                </a:solidFill>
              </a:rPr>
              <a:t>Example</a:t>
            </a:r>
            <a:r>
              <a:rPr lang="en-US" sz="2000" dirty="0"/>
              <a:t>: number_of_college_graduates</a:t>
            </a:r>
          </a:p>
        </p:txBody>
      </p:sp>
    </p:spTree>
    <p:extLst>
      <p:ext uri="{BB962C8B-B14F-4D97-AF65-F5344CB8AC3E}">
        <p14:creationId xmlns:p14="http://schemas.microsoft.com/office/powerpoint/2010/main" val="11481303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372" y="304802"/>
            <a:ext cx="876185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562"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0934"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3306"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8058" y="4343400"/>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562"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0934"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5677"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8049" y="1253698"/>
            <a:ext cx="1676182"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5687" y="1828800"/>
            <a:ext cx="13852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521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1709370" y="4581128"/>
            <a:ext cx="9858444" cy="369332"/>
          </a:xfrm>
          <a:prstGeom prst="rect">
            <a:avLst/>
          </a:prstGeom>
          <a:solidFill>
            <a:schemeClr val="bg1"/>
          </a:solidFill>
        </p:spPr>
        <p:txBody>
          <a:bodyPr wrap="square">
            <a:spAutoFit/>
          </a:bodyPr>
          <a:lstStyle/>
          <a:p>
            <a:r>
              <a:rPr lang="en-IN" sz="1600" dirty="0">
                <a:solidFill>
                  <a:srgbClr val="0077AA"/>
                </a:solidFill>
                <a:latin typeface="Arial" panose="020B0604020202020204" pitchFamily="34" charset="0"/>
              </a:rPr>
              <a:t>ALTER</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TABLE</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b="1"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DROP</a:t>
            </a:r>
            <a:r>
              <a:rPr lang="en-IN" sz="1600" b="1" dirty="0">
                <a:latin typeface="Arial" panose="020B0604020202020204" pitchFamily="34" charset="0"/>
                <a:cs typeface="Arial" panose="020B0604020202020204" pitchFamily="34" charset="0"/>
              </a:rPr>
              <a:t> FOREIGN KEY </a:t>
            </a:r>
            <a:r>
              <a:rPr lang="en-IN" sz="1600" b="1" dirty="0">
                <a:solidFill>
                  <a:srgbClr val="C00000"/>
                </a:solidFill>
                <a:latin typeface="Arial" panose="020B0604020202020204" pitchFamily="34" charset="0"/>
                <a:cs typeface="Arial" panose="020B0604020202020204" pitchFamily="34" charset="0"/>
              </a:rPr>
              <a:t>E_IBFK_1</a:t>
            </a:r>
            <a:r>
              <a:rPr lang="en-IN" sz="1600" b="1" dirty="0">
                <a:latin typeface="Arial" panose="020B0604020202020204" pitchFamily="34" charset="0"/>
                <a:cs typeface="Arial" panose="020B0604020202020204" pitchFamily="34" charset="0"/>
              </a:rPr>
              <a:t>;  </a:t>
            </a:r>
            <a:r>
              <a:rPr lang="en-IN" b="1" dirty="0">
                <a:solidFill>
                  <a:srgbClr val="00B050"/>
                </a:solidFill>
                <a:latin typeface="Arial" panose="020B0604020202020204" pitchFamily="34" charset="0"/>
                <a:cs typeface="Arial" panose="020B0604020202020204" pitchFamily="34" charset="0"/>
              </a:rPr>
              <a:t>// e_ibfk_1 is the default constraint name</a:t>
            </a:r>
          </a:p>
        </p:txBody>
      </p:sp>
      <p:sp>
        <p:nvSpPr>
          <p:cNvPr id="7" name="Rectangle 6"/>
          <p:cNvSpPr/>
          <p:nvPr/>
        </p:nvSpPr>
        <p:spPr>
          <a:xfrm>
            <a:off x="1599992" y="2971803"/>
            <a:ext cx="899043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1599991" y="685802"/>
            <a:ext cx="8914240" cy="20313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632646" y="5257803"/>
            <a:ext cx="891424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380430" y="3356992"/>
            <a:ext cx="7572428" cy="707886"/>
          </a:xfrm>
          <a:prstGeom prst="rect">
            <a:avLst/>
          </a:prstGeom>
        </p:spPr>
        <p:txBody>
          <a:bodyPr wrap="square">
            <a:spAutoFit/>
          </a:bodyPr>
          <a:lstStyle/>
          <a:p>
            <a:r>
              <a:rPr lang="en-US" sz="2000" dirty="0">
                <a:solidFill>
                  <a:srgbClr val="006C86"/>
                </a:solidFill>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132789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1679241" y="1382287"/>
            <a:ext cx="8784976" cy="292387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data</a:t>
            </a:r>
            <a:r>
              <a:rPr lang="en-US" sz="2000" dirty="0">
                <a:solidFill>
                  <a:srgbClr val="222222"/>
                </a:solidFill>
                <a:latin typeface="Arial" panose="020B0604020202020204" pitchFamily="34" charset="0"/>
                <a:cs typeface="Arial" panose="020B0604020202020204" pitchFamily="34" charset="0"/>
              </a:rPr>
              <a:t>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6" name="Rectangle 5"/>
          <p:cNvSpPr/>
          <p:nvPr/>
        </p:nvSpPr>
        <p:spPr>
          <a:xfrm>
            <a:off x="1456530" y="1033878"/>
            <a:ext cx="8991600" cy="369332"/>
          </a:xfrm>
          <a:prstGeom prst="rect">
            <a:avLst/>
          </a:prstGeom>
        </p:spPr>
        <p:txBody>
          <a:bodyPr wrap="square">
            <a:spAutoFit/>
          </a:bodyPr>
          <a:lstStyle/>
          <a:p>
            <a:r>
              <a:rPr lang="en-US" dirty="0"/>
              <a:t>The CHECK constraint limits the value that can be placed in a column.</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456530" y="1624414"/>
            <a:ext cx="8991600" cy="1569660"/>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age</a:t>
            </a:r>
            <a:r>
              <a:rPr lang="en-IN" sz="1600" dirty="0">
                <a:solidFill>
                  <a:schemeClr val="bg1">
                    <a:lumMod val="65000"/>
                  </a:schemeClr>
                </a:solidFill>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INT, </a:t>
            </a:r>
            <a:r>
              <a:rPr lang="en-IN" sz="1600" dirty="0">
                <a:solidFill>
                  <a:srgbClr val="C00000"/>
                </a:solidFill>
                <a:latin typeface="Arial" panose="020B0604020202020204" pitchFamily="34" charset="0"/>
                <a:cs typeface="Arial" panose="020B0604020202020204" pitchFamily="34" charset="0"/>
              </a:rPr>
              <a:t>constraint chk_age check (age &gt;=18)</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pPr marL="285750" indent="-285750"/>
            <a:endParaRPr lang="en-IN" sz="1600" dirty="0">
              <a:latin typeface="Arial" panose="020B0604020202020204" pitchFamily="34" charset="0"/>
              <a:cs typeface="Arial" panose="020B0604020202020204" pitchFamily="34" charset="0"/>
            </a:endParaRPr>
          </a:p>
        </p:txBody>
      </p:sp>
      <p:sp>
        <p:nvSpPr>
          <p:cNvPr id="8" name="Rectangle 7"/>
          <p:cNvSpPr/>
          <p:nvPr/>
        </p:nvSpPr>
        <p:spPr>
          <a:xfrm>
            <a:off x="1594612" y="3124612"/>
            <a:ext cx="8715436"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11" name="Rectangle 10"/>
          <p:cNvSpPr/>
          <p:nvPr/>
        </p:nvSpPr>
        <p:spPr>
          <a:xfrm>
            <a:off x="1666050" y="3933056"/>
            <a:ext cx="9253692" cy="1154675"/>
          </a:xfrm>
          <a:prstGeom prst="rect">
            <a:avLst/>
          </a:prstGeom>
        </p:spPr>
        <p:txBody>
          <a:bodyPr wrap="square">
            <a:spAutoFit/>
          </a:bodyPr>
          <a:lstStyle/>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latin typeface="Arial" pitchFamily="34" charset="0"/>
                <a:cs typeface="Arial" pitchFamily="34" charset="0"/>
              </a:rPr>
              <a:t>C1 INT, C2 INT, C3 INT, </a:t>
            </a:r>
            <a:r>
              <a:rPr lang="en-US" sz="1600" dirty="0">
                <a:solidFill>
                  <a:srgbClr val="C00000"/>
                </a:solidFill>
                <a:latin typeface="Arial" panose="020B0604020202020204" pitchFamily="34" charset="0"/>
                <a:cs typeface="Arial" panose="020B0604020202020204" pitchFamily="34" charset="0"/>
              </a:rPr>
              <a:t>CHECK(C3 &gt; (C1 + C2))</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a:p>
            <a:pPr marL="342900" indent="-342900">
              <a:lnSpc>
                <a:spcPct val="150000"/>
              </a:lnSpc>
              <a:buFont typeface="+mj-lt"/>
              <a:buAutoNum type="arabicPeriod"/>
            </a:pPr>
            <a:r>
              <a:rPr lang="en-US" sz="1600" dirty="0">
                <a:solidFill>
                  <a:srgbClr val="0077AA"/>
                </a:solidFill>
                <a:latin typeface="Arial" panose="020B0604020202020204" pitchFamily="34" charset="0"/>
                <a:ea typeface="Times New Roman" panose="02020603050405020304" pitchFamily="18" charset="0"/>
              </a:rPr>
              <a:t>CREATE</a:t>
            </a:r>
            <a:r>
              <a:rPr lang="en-US" sz="1600" dirty="0">
                <a:latin typeface="Arial" pitchFamily="34" charset="0"/>
                <a:cs typeface="Arial" pitchFamily="34" charset="0"/>
              </a:rPr>
              <a:t> </a:t>
            </a:r>
            <a:r>
              <a:rPr lang="en-US" sz="1600" dirty="0">
                <a:solidFill>
                  <a:srgbClr val="0077AA"/>
                </a:solidFill>
                <a:latin typeface="Arial" panose="020B0604020202020204" pitchFamily="34" charset="0"/>
                <a:ea typeface="Times New Roman" panose="02020603050405020304" pitchFamily="18" charset="0"/>
              </a:rPr>
              <a:t>TABLE</a:t>
            </a:r>
            <a:r>
              <a:rPr lang="en-US" sz="1600" dirty="0">
                <a:latin typeface="Arial" pitchFamily="34" charset="0"/>
                <a:cs typeface="Arial" pitchFamily="34" charset="0"/>
              </a:rPr>
              <a:t> </a:t>
            </a:r>
            <a:r>
              <a:rPr lang="en-IN" sz="1600" dirty="0">
                <a:latin typeface="Arial" panose="020B0604020202020204" pitchFamily="34" charset="0"/>
                <a:cs typeface="Arial" panose="020B0604020202020204" pitchFamily="34" charset="0"/>
              </a:rPr>
              <a:t>TEST</a:t>
            </a:r>
            <a:r>
              <a:rPr lang="en-IN" sz="1600" dirty="0">
                <a:solidFill>
                  <a:schemeClr val="bg1">
                    <a:lumMod val="65000"/>
                  </a:schemeClr>
                </a:solidFill>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CHECK(C3 &gt; (C1 + C2))</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PRIMARY</a:t>
            </a:r>
            <a:r>
              <a:rPr lang="en-US" sz="1600" dirty="0">
                <a:latin typeface="Arial" pitchFamily="34" charset="0"/>
                <a:cs typeface="Arial" pitchFamily="34" charset="0"/>
              </a:rPr>
              <a:t> </a:t>
            </a:r>
            <a:r>
              <a:rPr lang="en-US" sz="1600" dirty="0">
                <a:solidFill>
                  <a:srgbClr val="C00000"/>
                </a:solidFill>
                <a:latin typeface="Arial" panose="020B0604020202020204" pitchFamily="34" charset="0"/>
                <a:cs typeface="Arial" panose="020B0604020202020204" pitchFamily="34" charset="0"/>
              </a:rPr>
              <a:t>KEY(C1)</a:t>
            </a:r>
            <a:r>
              <a:rPr lang="en-US" sz="1600" dirty="0">
                <a:latin typeface="Arial" pitchFamily="34" charset="0"/>
                <a:cs typeface="Arial" pitchFamily="34" charset="0"/>
              </a:rPr>
              <a:t>, C1 INT, C2 INT, C3 INT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itchFamily="34" charset="0"/>
                <a:cs typeface="Arial" pitchFamily="34" charset="0"/>
              </a:rPr>
              <a:t>;</a:t>
            </a:r>
          </a:p>
        </p:txBody>
      </p:sp>
      <p:sp>
        <p:nvSpPr>
          <p:cNvPr id="2" name="Rectangle 1">
            <a:extLst>
              <a:ext uri="{FF2B5EF4-FFF2-40B4-BE49-F238E27FC236}">
                <a16:creationId xmlns:a16="http://schemas.microsoft.com/office/drawing/2014/main" id="{BAD31E65-35BF-405F-AE34-CEBB68365669}"/>
              </a:ext>
            </a:extLst>
          </p:cNvPr>
          <p:cNvSpPr/>
          <p:nvPr/>
        </p:nvSpPr>
        <p:spPr>
          <a:xfrm>
            <a:off x="1695604" y="5373216"/>
            <a:ext cx="8411524" cy="830997"/>
          </a:xfrm>
          <a:prstGeom prst="rect">
            <a:avLst/>
          </a:prstGeom>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TABLE</a:t>
            </a:r>
            <a:r>
              <a:rPr lang="en-IN" sz="1600" dirty="0">
                <a:latin typeface="Arial" panose="020B0604020202020204" pitchFamily="34" charset="0"/>
                <a:cs typeface="Arial" panose="020B0604020202020204" pitchFamily="34" charset="0"/>
              </a:rPr>
              <a:t> TEST </a:t>
            </a:r>
            <a:r>
              <a:rPr lang="en-IN" sz="1600" dirty="0">
                <a:solidFill>
                  <a:srgbClr val="0077AA"/>
                </a:solidFill>
                <a:latin typeface="Arial" panose="020B0604020202020204" pitchFamily="34" charset="0"/>
                <a:cs typeface="Arial" panose="020B0604020202020204" pitchFamily="34" charset="0"/>
              </a:rPr>
              <a:t>ADD</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CONSTRAINT</a:t>
            </a:r>
            <a:r>
              <a:rPr lang="en-IN" sz="1600" dirty="0">
                <a:latin typeface="Arial" panose="020B0604020202020204" pitchFamily="34" charset="0"/>
                <a:cs typeface="Arial" panose="020B0604020202020204" pitchFamily="34" charset="0"/>
              </a:rPr>
              <a:t> </a:t>
            </a:r>
            <a:r>
              <a:rPr lang="en-IN" sz="1600" dirty="0">
                <a:solidFill>
                  <a:srgbClr val="FF0000"/>
                </a:solidFill>
                <a:latin typeface="Arial" panose="020B0604020202020204" pitchFamily="34" charset="0"/>
                <a:cs typeface="Arial" panose="020B0604020202020204" pitchFamily="34" charset="0"/>
              </a:rPr>
              <a:t>CHK_ID </a:t>
            </a:r>
            <a:r>
              <a:rPr lang="en-IN" sz="1600" dirty="0">
                <a:latin typeface="Arial" panose="020B0604020202020204" pitchFamily="34" charset="0"/>
                <a:cs typeface="Arial" panose="020B0604020202020204" pitchFamily="34" charset="0"/>
              </a:rPr>
              <a:t>CHECK (ID &gt;10);</a:t>
            </a:r>
          </a:p>
          <a:p>
            <a:endParaRPr lang="en-IN" sz="1600" dirty="0">
              <a:latin typeface="Arial" panose="020B0604020202020204" pitchFamily="34" charset="0"/>
              <a:cs typeface="Arial" panose="020B0604020202020204" pitchFamily="34" charset="0"/>
            </a:endParaRPr>
          </a:p>
          <a:p>
            <a:r>
              <a:rPr lang="en-US" sz="1600" dirty="0">
                <a:solidFill>
                  <a:srgbClr val="0077AA"/>
                </a:solidFill>
                <a:latin typeface="Arial" panose="020B0604020202020204" pitchFamily="34" charset="0"/>
                <a:cs typeface="Arial" panose="020B0604020202020204" pitchFamily="34" charset="0"/>
              </a:rPr>
              <a:t>ALTER</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TABLE</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TEST</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DROP</a:t>
            </a:r>
            <a:r>
              <a:rPr lang="en-US"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cs typeface="Arial" panose="020B0604020202020204" pitchFamily="34" charset="0"/>
              </a:rPr>
              <a:t>CHECK</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CHK_ID</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9406" y="1138217"/>
            <a:ext cx="8991600" cy="369332"/>
          </a:xfrm>
          <a:prstGeom prst="rect">
            <a:avLst/>
          </a:prstGeom>
        </p:spPr>
        <p:txBody>
          <a:bodyPr wrap="square">
            <a:spAutoFit/>
          </a:bodyPr>
          <a:lstStyle/>
          <a:p>
            <a:r>
              <a:rPr lang="en-US" dirty="0"/>
              <a:t>The CHECK constraint using </a:t>
            </a:r>
            <a:r>
              <a:rPr lang="en-US" dirty="0">
                <a:solidFill>
                  <a:srgbClr val="C00000"/>
                </a:solidFill>
              </a:rPr>
              <a:t>IN</a:t>
            </a:r>
            <a:r>
              <a:rPr lang="en-US" dirty="0"/>
              <a:t>, </a:t>
            </a:r>
            <a:r>
              <a:rPr lang="en-US" dirty="0">
                <a:solidFill>
                  <a:srgbClr val="C00000"/>
                </a:solidFill>
              </a:rPr>
              <a:t>LIKE</a:t>
            </a:r>
            <a:r>
              <a:rPr lang="en-US" dirty="0"/>
              <a:t>, and </a:t>
            </a:r>
            <a:r>
              <a:rPr lang="en-US" dirty="0">
                <a:solidFill>
                  <a:srgbClr val="C00000"/>
                </a:solidFill>
              </a:rPr>
              <a:t>BETWEEN</a:t>
            </a:r>
            <a:r>
              <a:rPr lang="en-US" dirty="0"/>
              <a:t>.</a:t>
            </a:r>
            <a:endParaRPr lang="en-IN"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EB81687-B1EE-4985-91BC-BDFCDE45DB0C}"/>
              </a:ext>
            </a:extLst>
          </p:cNvPr>
          <p:cNvSpPr/>
          <p:nvPr/>
        </p:nvSpPr>
        <p:spPr>
          <a:xfrm>
            <a:off x="1523206" y="1790814"/>
            <a:ext cx="9144000" cy="3416320"/>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658E6"/>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&gt; 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'USA', 'UK', 'India'</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latin typeface="Liberation Mono"/>
              <a:cs typeface="Arial" panose="020B0604020202020204" pitchFamily="34" charset="0"/>
            </a:endParaRPr>
          </a:p>
          <a:p>
            <a:endParaRPr lang="en-IN" sz="12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country</a:t>
            </a:r>
            <a:r>
              <a:rPr lang="en-IN" dirty="0">
                <a:solidFill>
                  <a:srgbClr val="00B0F0"/>
                </a:solidFill>
                <a:latin typeface="Liberation Mono"/>
                <a:cs typeface="Arial" panose="020B0604020202020204" pitchFamily="34" charset="0"/>
              </a:rPr>
              <a:t> LIKE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1200" dirty="0">
              <a:solidFill>
                <a:srgbClr val="0077AA"/>
              </a:solidFill>
              <a:latin typeface="Liberation Mono"/>
            </a:endParaRPr>
          </a:p>
          <a:p>
            <a:endParaRPr lang="en-IN" sz="12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author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8</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PRIMARY KEY </a:t>
            </a:r>
            <a:r>
              <a:rPr lang="en-IN" dirty="0">
                <a:solidFill>
                  <a:srgbClr val="C00000"/>
                </a:solidFill>
                <a:latin typeface="Liberation Mono"/>
                <a:cs typeface="Arial" panose="020B0604020202020204" pitchFamily="34" charset="0"/>
              </a:rPr>
              <a:t>CHECK</a:t>
            </a:r>
            <a:r>
              <a:rPr lang="en-IN" dirty="0">
                <a:solidFill>
                  <a:srgbClr val="00B0F0"/>
                </a:solidFill>
                <a:latin typeface="Liberation Mono"/>
                <a:cs typeface="Arial" panose="020B0604020202020204" pitchFamily="34" charset="0"/>
              </a:rPr>
              <a:t> </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aut_id</a:t>
            </a:r>
            <a:r>
              <a:rPr lang="en-IN" dirty="0">
                <a:solidFill>
                  <a:srgbClr val="00B0F0"/>
                </a:solidFill>
                <a:latin typeface="Liberation Mono"/>
                <a:cs typeface="Arial" panose="020B0604020202020204" pitchFamily="34" charset="0"/>
              </a:rPr>
              <a:t> BETWEEN </a:t>
            </a:r>
            <a:r>
              <a:rPr lang="en-IN" dirty="0">
                <a:latin typeface="Liberation Mono"/>
                <a:cs typeface="Arial" panose="020B0604020202020204" pitchFamily="34" charset="0"/>
              </a:rPr>
              <a:t>1 and 1000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aut_name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country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home_city </a:t>
            </a:r>
            <a:r>
              <a:rPr lang="en-IN" dirty="0">
                <a:solidFill>
                  <a:srgbClr val="834689"/>
                </a:solidFill>
                <a:latin typeface="Liberation Mono"/>
              </a:rPr>
              <a:t>VARCHAR</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Tree>
    <p:extLst>
      <p:ext uri="{BB962C8B-B14F-4D97-AF65-F5344CB8AC3E}">
        <p14:creationId xmlns:p14="http://schemas.microsoft.com/office/powerpoint/2010/main" val="1963545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1" name="Rectangle 10"/>
          <p:cNvSpPr/>
          <p:nvPr/>
        </p:nvSpPr>
        <p:spPr>
          <a:xfrm>
            <a:off x="1523174" y="1142984"/>
            <a:ext cx="8715436" cy="4031873"/>
          </a:xfrm>
          <a:prstGeom prst="rect">
            <a:avLst/>
          </a:prstGeom>
        </p:spPr>
        <p:txBody>
          <a:bodyPr wrap="square">
            <a:spAutoFit/>
          </a:bodyPr>
          <a:lstStyle/>
          <a:p>
            <a:r>
              <a:rPr lang="en-US" sz="2000" dirty="0">
                <a:solidFill>
                  <a:srgbClr val="006C86"/>
                </a:solidFill>
              </a:rPr>
              <a:t>CHECK condition expressions must adhere to the following rules. An error occurs if an expression contains disallowed constructs.</a:t>
            </a:r>
          </a:p>
          <a:p>
            <a:endParaRPr lang="en-US" dirty="0">
              <a:solidFill>
                <a:srgbClr val="006C86"/>
              </a:solidFill>
            </a:endParaRPr>
          </a:p>
          <a:p>
            <a:pPr marL="342900" indent="-342900">
              <a:buFont typeface="+mj-lt"/>
              <a:buAutoNum type="arabicPeriod"/>
            </a:pPr>
            <a:r>
              <a:rPr lang="en-US" dirty="0">
                <a:solidFill>
                  <a:srgbClr val="006C86"/>
                </a:solidFill>
              </a:rPr>
              <a:t>Non-generated and generated columns are permitted, except columns with the  AUTO_INCREMENT attribute.</a:t>
            </a:r>
          </a:p>
          <a:p>
            <a:pPr marL="342900" indent="-342900">
              <a:buFont typeface="+mj-lt"/>
              <a:buAutoNum type="arabicPeriod"/>
            </a:pPr>
            <a:r>
              <a:rPr lang="en-US" dirty="0">
                <a:solidFill>
                  <a:srgbClr val="006C86"/>
                </a:solidFill>
              </a:rPr>
              <a:t>Literals, deterministic built-in functions, and operators are permitted.</a:t>
            </a:r>
          </a:p>
          <a:p>
            <a:pPr marL="342900" indent="-342900">
              <a:buFont typeface="+mj-lt"/>
              <a:buAutoNum type="arabicPeriod"/>
            </a:pPr>
            <a:r>
              <a:rPr lang="en-US" dirty="0">
                <a:solidFill>
                  <a:srgbClr val="006C86"/>
                </a:solidFill>
              </a:rPr>
              <a:t>Sub-queries are not permitted.</a:t>
            </a:r>
          </a:p>
          <a:p>
            <a:pPr marL="342900" indent="-342900">
              <a:buFont typeface="+mj-lt"/>
              <a:buAutoNum type="arabicPeriod"/>
            </a:pPr>
            <a:r>
              <a:rPr lang="en-US" dirty="0">
                <a:solidFill>
                  <a:srgbClr val="006C86"/>
                </a:solidFill>
              </a:rPr>
              <a:t>Environmental variables (such as CURRENT_USER, CURRENT_DATE, …) are not permitted.</a:t>
            </a:r>
          </a:p>
          <a:p>
            <a:pPr marL="342900" indent="-342900">
              <a:buFont typeface="+mj-lt"/>
              <a:buAutoNum type="arabicPeriod"/>
            </a:pPr>
            <a:r>
              <a:rPr lang="en-US" dirty="0">
                <a:solidFill>
                  <a:srgbClr val="006C86"/>
                </a:solidFill>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rPr>
              <a:t>Variables (system variables, user-defined variables, and stored program local variables) are not permitted.</a:t>
            </a:r>
          </a:p>
          <a:p>
            <a:pPr marL="342900" indent="-342900">
              <a:buFont typeface="+mj-lt"/>
              <a:buAutoNum type="arabicPeriod"/>
            </a:pPr>
            <a:r>
              <a:rPr lang="en-US" dirty="0">
                <a:solidFill>
                  <a:srgbClr val="006C86"/>
                </a:solidFill>
              </a:rPr>
              <a:t>Stored functions and user-defined functions are not permitted.</a:t>
            </a:r>
          </a:p>
        </p:txBody>
      </p:sp>
    </p:spTree>
    <p:extLst>
      <p:ext uri="{BB962C8B-B14F-4D97-AF65-F5344CB8AC3E}">
        <p14:creationId xmlns:p14="http://schemas.microsoft.com/office/powerpoint/2010/main" val="147098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spTree>
    <p:extLst>
      <p:ext uri="{BB962C8B-B14F-4D97-AF65-F5344CB8AC3E}">
        <p14:creationId xmlns:p14="http://schemas.microsoft.com/office/powerpoint/2010/main" val="383838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609600"/>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nvGraphicFramePr>
        <p:xfrm>
          <a:off x="304761" y="106680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namelast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609600"/>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8640892"/>
              </p:ext>
            </p:extLst>
          </p:nvPr>
        </p:nvGraphicFramePr>
        <p:xfrm>
          <a:off x="6100313" y="1099158"/>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048000"/>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36273052"/>
              </p:ext>
            </p:extLst>
          </p:nvPr>
        </p:nvGraphicFramePr>
        <p:xfrm>
          <a:off x="248679" y="3505201"/>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0430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03934258"/>
              </p:ext>
            </p:extLst>
          </p:nvPr>
        </p:nvGraphicFramePr>
        <p:xfrm>
          <a:off x="6068581" y="3527663"/>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6641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66828628"/>
              </p:ext>
            </p:extLst>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198132"/>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372331464"/>
              </p:ext>
            </p:extLst>
          </p:nvPr>
        </p:nvGraphicFramePr>
        <p:xfrm>
          <a:off x="238784" y="259080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3858113"/>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138396761"/>
              </p:ext>
            </p:extLst>
          </p:nvPr>
        </p:nvGraphicFramePr>
        <p:xfrm>
          <a:off x="230868" y="4395978"/>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973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381000"/>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nvGraphicFramePr>
        <p:xfrm>
          <a:off x="238784" y="814864"/>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496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spTree>
    <p:extLst>
      <p:ext uri="{BB962C8B-B14F-4D97-AF65-F5344CB8AC3E}">
        <p14:creationId xmlns:p14="http://schemas.microsoft.com/office/powerpoint/2010/main" val="462903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71" y="47065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59760249"/>
              </p:ext>
            </p:extLst>
          </p:nvPr>
        </p:nvGraphicFramePr>
        <p:xfrm>
          <a:off x="228571" y="927854"/>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47065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97349103"/>
              </p:ext>
            </p:extLst>
          </p:nvPr>
        </p:nvGraphicFramePr>
        <p:xfrm>
          <a:off x="5942827" y="927854"/>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emailID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528054"/>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438534036"/>
              </p:ext>
            </p:extLst>
          </p:nvPr>
        </p:nvGraphicFramePr>
        <p:xfrm>
          <a:off x="228570" y="2985254"/>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400788"/>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029892363"/>
              </p:ext>
            </p:extLst>
          </p:nvPr>
        </p:nvGraphicFramePr>
        <p:xfrm>
          <a:off x="228570" y="4770120"/>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081848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70" y="609600"/>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841434829"/>
              </p:ext>
            </p:extLst>
          </p:nvPr>
        </p:nvGraphicFramePr>
        <p:xfrm>
          <a:off x="228570" y="1131332"/>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611880"/>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1383230086"/>
              </p:ext>
            </p:extLst>
          </p:nvPr>
        </p:nvGraphicFramePr>
        <p:xfrm>
          <a:off x="228571" y="4069080"/>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namefirst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namelast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69007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1945224" y="1382286"/>
            <a:ext cx="7966406"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5471"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3729565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2256360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380" y="640080"/>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968003482"/>
              </p:ext>
            </p:extLst>
          </p:nvPr>
        </p:nvGraphicFramePr>
        <p:xfrm>
          <a:off x="228570" y="1325880"/>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Tree>
    <p:extLst>
      <p:ext uri="{BB962C8B-B14F-4D97-AF65-F5344CB8AC3E}">
        <p14:creationId xmlns:p14="http://schemas.microsoft.com/office/powerpoint/2010/main" val="592432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Default value</a:t>
            </a:r>
          </a:p>
        </p:txBody>
      </p:sp>
      <p:sp>
        <p:nvSpPr>
          <p:cNvPr id="5" name="Rectangle 4"/>
          <p:cNvSpPr/>
          <p:nvPr/>
        </p:nvSpPr>
        <p:spPr>
          <a:xfrm>
            <a:off x="101587" y="838200"/>
            <a:ext cx="11987239" cy="369332"/>
          </a:xfrm>
          <a:prstGeom prst="rect">
            <a:avLst/>
          </a:prstGeom>
        </p:spPr>
        <p:txBody>
          <a:bodyPr wrap="square">
            <a:spAutoFit/>
          </a:bodyPr>
          <a:lstStyle/>
          <a:p>
            <a:r>
              <a:rPr lang="en-US" dirty="0"/>
              <a:t>TODO</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01587" y="1428736"/>
            <a:ext cx="11987239" cy="8617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VARCHAR</a:t>
            </a:r>
            <a:r>
              <a:rPr lang="en-US" sz="1600" dirty="0">
                <a:latin typeface="Arial" panose="020B0604020202020204" pitchFamily="34" charset="0"/>
                <a:cs typeface="Arial" panose="020B0604020202020204" pitchFamily="34" charset="0"/>
              </a:rPr>
              <a:t>(10) </a:t>
            </a:r>
            <a:r>
              <a:rPr lang="en-US" sz="1600" b="1" dirty="0">
                <a:solidFill>
                  <a:srgbClr val="C00000"/>
                </a:solidFill>
                <a:latin typeface="Arial" panose="020B0604020202020204" pitchFamily="34" charset="0"/>
                <a:cs typeface="Arial" panose="020B0604020202020204" pitchFamily="34" charset="0"/>
              </a:rPr>
              <a:t>DEFAULT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PUNE</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 TABLE TEMP </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C1</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C2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C3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C4 </a:t>
            </a:r>
            <a:r>
              <a:rPr lang="en-US" sz="1600" dirty="0">
                <a:solidFill>
                  <a:srgbClr val="834689"/>
                </a:solidFill>
                <a:latin typeface="Arial" panose="020B0604020202020204" pitchFamily="34" charset="0"/>
                <a:cs typeface="Arial" panose="020B0604020202020204" pitchFamily="34" charset="0"/>
              </a:rPr>
              <a:t>INT</a:t>
            </a:r>
            <a:r>
              <a:rPr lang="en-US" sz="1600" dirty="0">
                <a:latin typeface="Arial" panose="020B0604020202020204" pitchFamily="34" charset="0"/>
                <a:cs typeface="Arial" panose="020B0604020202020204" pitchFamily="34" charset="0"/>
              </a:rPr>
              <a:t> </a:t>
            </a:r>
            <a:r>
              <a:rPr lang="en-US" sz="1600" b="1" dirty="0">
                <a:solidFill>
                  <a:srgbClr val="C00000"/>
                </a:solidFill>
                <a:latin typeface="Arial" panose="020B0604020202020204" pitchFamily="34" charset="0"/>
                <a:cs typeface="Arial" panose="020B0604020202020204" pitchFamily="34" charset="0"/>
              </a:rPr>
              <a:t>DEFAULT </a:t>
            </a:r>
            <a:r>
              <a:rPr lang="en-US" sz="1600" dirty="0">
                <a:solidFill>
                  <a:schemeClr val="bg1">
                    <a:lumMod val="65000"/>
                  </a:schemeClr>
                </a:solidFill>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C2+C3</a:t>
            </a:r>
            <a:r>
              <a:rPr lang="en-US"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B050"/>
                </a:solidFill>
                <a:latin typeface="Arial" panose="020B0604020202020204" pitchFamily="34" charset="0"/>
                <a:ea typeface="Times New Roman" panose="02020603050405020304" pitchFamily="18" charset="0"/>
                <a:cs typeface="Arial" panose="020B0604020202020204" pitchFamily="34" charset="0"/>
              </a:rPr>
              <a:t>// version 8.0 and above.</a:t>
            </a:r>
            <a:endParaRPr lang="en-IN"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355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333293" y="3416858"/>
            <a:ext cx="9428589" cy="369332"/>
          </a:xfrm>
          <a:prstGeom prst="rect">
            <a:avLst/>
          </a:prstGeom>
        </p:spPr>
        <p:txBody>
          <a:bodyPr wrap="square">
            <a:spAutoFit/>
          </a:bodyPr>
          <a:lstStyle/>
          <a:p>
            <a:r>
              <a:rPr lang="en-US" dirty="0">
                <a:solidFill>
                  <a:srgbClr val="006C86"/>
                </a:solidFill>
              </a:rPr>
              <a:t>TODO</a:t>
            </a:r>
          </a:p>
        </p:txBody>
      </p:sp>
    </p:spTree>
    <p:extLst>
      <p:ext uri="{BB962C8B-B14F-4D97-AF65-F5344CB8AC3E}">
        <p14:creationId xmlns:p14="http://schemas.microsoft.com/office/powerpoint/2010/main" val="4085141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1676182" y="878682"/>
            <a:ext cx="8838049" cy="378565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a:t>
            </a:r>
            <a:r>
              <a:rPr lang="en-IN" sz="1600" b="1" dirty="0">
                <a:latin typeface="Arial" panose="020B0604020202020204" pitchFamily="34" charset="0"/>
                <a:cs typeface="Arial" panose="020B0604020202020204" pitchFamily="34" charset="0"/>
              </a:rPr>
              <a:t>PRIMARY</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UNIQUE</a:t>
            </a: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KEY</a:t>
            </a:r>
            <a:r>
              <a:rPr lang="en-IN" sz="1600" dirty="0">
                <a:latin typeface="Arial" panose="020B0604020202020204" pitchFamily="34" charset="0"/>
                <a:cs typeface="Arial" panose="020B0604020202020204" pitchFamily="34" charset="0"/>
              </a:rPr>
              <a:t>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1599992" y="4800602"/>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87067" y="115672"/>
            <a:ext cx="3428554"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5117064" y="4892967"/>
            <a:ext cx="6035213" cy="1200329"/>
          </a:xfrm>
          <a:prstGeom prst="rect">
            <a:avLst/>
          </a:prstGeom>
        </p:spPr>
        <p:txBody>
          <a:bodyPr wrap="square">
            <a:spAutoFit/>
          </a:bodyPr>
          <a:lstStyle/>
          <a:p>
            <a:pPr algn="just"/>
            <a:r>
              <a:rPr lang="en-IN" b="1"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08"/>
            <a:ext cx="8838049"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434" y="3154620"/>
            <a:ext cx="8838049"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182" y="4876800"/>
            <a:ext cx="5022016"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2"/>
            <a:ext cx="8838049" cy="1200329"/>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676182" y="2429473"/>
            <a:ext cx="8838049"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838622" y="188640"/>
            <a:ext cx="894191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6C86"/>
                </a:solidFill>
              </a:rPr>
              <a:t>Stored functions and user-defined functions are not permitted.</a:t>
            </a:r>
          </a:p>
          <a:p>
            <a:pPr marL="285750" indent="-285750">
              <a:buFont typeface="Arial" panose="020B0604020202020204" pitchFamily="34" charset="0"/>
              <a:buChar char="•"/>
            </a:pPr>
            <a:r>
              <a:rPr lang="en-IN" dirty="0">
                <a:solidFill>
                  <a:srgbClr val="006C86"/>
                </a:solidFill>
              </a:rPr>
              <a:t>Stored procedure and function parameters are not permitted.</a:t>
            </a:r>
          </a:p>
          <a:p>
            <a:pPr marL="285750" indent="-285750">
              <a:buFont typeface="Arial" panose="020B0604020202020204" pitchFamily="34" charset="0"/>
              <a:buChar char="•"/>
            </a:pPr>
            <a:r>
              <a:rPr lang="en-IN" dirty="0">
                <a:solidFill>
                  <a:srgbClr val="006C86"/>
                </a:solidFill>
              </a:rPr>
              <a:t>Variables (system variables, user-defined variables, and stored program local variables) are not permitted.</a:t>
            </a:r>
          </a:p>
          <a:p>
            <a:pPr marL="285750" indent="-285750">
              <a:buFont typeface="Arial" panose="020B0604020202020204" pitchFamily="34" charset="0"/>
              <a:buChar char="•"/>
            </a:pPr>
            <a:r>
              <a:rPr lang="en-IN" dirty="0">
                <a:solidFill>
                  <a:srgbClr val="006C86"/>
                </a:solidFill>
              </a:rPr>
              <a:t>Subqueries are not permitted.</a:t>
            </a:r>
          </a:p>
          <a:p>
            <a:pPr marL="285750" indent="-285750">
              <a:buFont typeface="Arial" panose="020B0604020202020204" pitchFamily="34" charset="0"/>
              <a:buChar char="•"/>
            </a:pPr>
            <a:r>
              <a:rPr lang="en-IN" dirty="0">
                <a:solidFill>
                  <a:srgbClr val="006C86"/>
                </a:solidFill>
              </a:rPr>
              <a:t>The AUTO_INCREMENT attribute cannot be used in a generated column definition.</a:t>
            </a:r>
          </a:p>
        </p:txBody>
      </p:sp>
      <p:sp>
        <p:nvSpPr>
          <p:cNvPr id="6" name="Rectangle 5">
            <a:extLst>
              <a:ext uri="{FF2B5EF4-FFF2-40B4-BE49-F238E27FC236}">
                <a16:creationId xmlns:a16="http://schemas.microsoft.com/office/drawing/2014/main" id="{0D7684D8-4FEF-487F-9D68-7D726F169AD3}"/>
              </a:ext>
            </a:extLst>
          </p:cNvPr>
          <p:cNvSpPr/>
          <p:nvPr/>
        </p:nvSpPr>
        <p:spPr>
          <a:xfrm>
            <a:off x="1359000" y="3212976"/>
            <a:ext cx="9488734" cy="369332"/>
          </a:xfrm>
          <a:prstGeom prst="rect">
            <a:avLst/>
          </a:prstGeom>
        </p:spPr>
        <p:txBody>
          <a:bodyPr wrap="square">
            <a:spAutoFit/>
          </a:bodyPr>
          <a:lstStyle/>
          <a:p>
            <a:r>
              <a:rPr lang="en-US" dirty="0">
                <a:solidFill>
                  <a:srgbClr val="006C86"/>
                </a:solidFill>
              </a:rPr>
              <a:t>Values of a generated column are computed from an expression included in the column definition.</a:t>
            </a:r>
          </a:p>
        </p:txBody>
      </p:sp>
      <p:sp>
        <p:nvSpPr>
          <p:cNvPr id="7" name="Rectangle 6">
            <a:extLst>
              <a:ext uri="{FF2B5EF4-FFF2-40B4-BE49-F238E27FC236}">
                <a16:creationId xmlns:a16="http://schemas.microsoft.com/office/drawing/2014/main" id="{79560E6C-F891-48A7-932E-505EAA3E2AFC}"/>
              </a:ext>
            </a:extLst>
          </p:cNvPr>
          <p:cNvSpPr/>
          <p:nvPr/>
        </p:nvSpPr>
        <p:spPr>
          <a:xfrm>
            <a:off x="1359000" y="3846044"/>
            <a:ext cx="9344718"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Gill Sans MT (Body)"/>
              </a:rPr>
              <a:t>The expression can contain literals, built-in functions with no parameters, operators, or references to any column within the same table. If you use a function, it must be scalar and deterministic.</a:t>
            </a:r>
            <a:endParaRPr lang="en-IN" dirty="0">
              <a:solidFill>
                <a:srgbClr val="00B0F0"/>
              </a:solidFill>
              <a:latin typeface="Gill Sans MT (Body)"/>
            </a:endParaRPr>
          </a:p>
        </p:txBody>
      </p:sp>
    </p:spTree>
    <p:extLst>
      <p:ext uri="{BB962C8B-B14F-4D97-AF65-F5344CB8AC3E}">
        <p14:creationId xmlns:p14="http://schemas.microsoft.com/office/powerpoint/2010/main" val="4085141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2862322"/>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OBJECTIVE</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the role of  a  database  management  system  in an organization.</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Understand basic database concepts, including the structure and operation of the relational database.</a:t>
            </a:r>
          </a:p>
          <a:p>
            <a:pPr marL="342900" indent="-342900">
              <a:buFont typeface="Arial" panose="020B0604020202020204" pitchFamily="34" charset="0"/>
              <a:buChar char="•"/>
            </a:pPr>
            <a:endParaRPr lang="en-US" sz="2000" dirty="0">
              <a:solidFill>
                <a:srgbClr val="22222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222222"/>
                </a:solidFill>
                <a:latin typeface="Arial" panose="020B0604020202020204" pitchFamily="34" charset="0"/>
                <a:cs typeface="Arial" panose="020B0604020202020204" pitchFamily="34" charset="0"/>
              </a:rPr>
              <a:t>Construct database queries using Structured Query Language (</a:t>
            </a:r>
            <a:r>
              <a:rPr lang="en-US" sz="2000" b="1" i="1" dirty="0">
                <a:solidFill>
                  <a:srgbClr val="222222"/>
                </a:solidFill>
                <a:latin typeface="Arial" panose="020B0604020202020204" pitchFamily="34" charset="0"/>
                <a:cs typeface="Arial" panose="020B0604020202020204" pitchFamily="34" charset="0"/>
              </a:rPr>
              <a:t>SQL</a:t>
            </a:r>
            <a:r>
              <a:rPr lang="en-US" sz="2000" dirty="0">
                <a:solidFill>
                  <a:srgbClr val="222222"/>
                </a:solidFill>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6"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4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633854" y="2667001"/>
            <a:ext cx="8880377"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676183" y="4876803"/>
            <a:ext cx="883804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a:t>
            </a:r>
            <a:r>
              <a:rPr lang="en-IN" dirty="0" err="1">
                <a:solidFill>
                  <a:srgbClr val="000000"/>
                </a:solidFill>
                <a:latin typeface="Liberation Mono"/>
              </a:rPr>
              <a:t>sideb</a:t>
            </a:r>
            <a:r>
              <a:rPr lang="en-IN" dirty="0">
                <a:solidFill>
                  <a:srgbClr val="999999"/>
                </a:solidFill>
                <a:latin typeface="Liberation Mono"/>
              </a:rPr>
              <a:t>)));</a:t>
            </a:r>
            <a:endParaRPr lang="en-IN" dirty="0"/>
          </a:p>
        </p:txBody>
      </p:sp>
      <p:sp>
        <p:nvSpPr>
          <p:cNvPr id="11" name="Rectangle 10"/>
          <p:cNvSpPr/>
          <p:nvPr/>
        </p:nvSpPr>
        <p:spPr>
          <a:xfrm>
            <a:off x="1686059" y="4386660"/>
            <a:ext cx="8818295"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3" name="Rectangle 2"/>
          <p:cNvSpPr/>
          <p:nvPr/>
        </p:nvSpPr>
        <p:spPr>
          <a:xfrm>
            <a:off x="1676182" y="762000"/>
            <a:ext cx="8838049" cy="923330"/>
          </a:xfrm>
          <a:prstGeom prst="rect">
            <a:avLst/>
          </a:prstGeom>
          <a:solidFill>
            <a:schemeClr val="bg1"/>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752372" y="2887291"/>
            <a:ext cx="8761859" cy="646331"/>
          </a:xfrm>
          <a:prstGeom prst="rect">
            <a:avLst/>
          </a:prstGeom>
          <a:solidFill>
            <a:schemeClr val="bg1"/>
          </a:solidFill>
        </p:spPr>
        <p:txBody>
          <a:bodyPr wrap="square">
            <a:spAutoFit/>
          </a:bodyPr>
          <a:lstStyle/>
          <a:p>
            <a:r>
              <a:rPr lang="en-IN" b="1" i="1" dirty="0">
                <a:solidFill>
                  <a:srgbClr val="C00000"/>
                </a:solidFill>
              </a:rPr>
              <a:t>Note:</a:t>
            </a:r>
            <a:r>
              <a:rPr lang="en-IN" b="1" i="1" dirty="0"/>
              <a:t> Triggers cannot use NEW.col_name or use OLD.col_name to refer to generated columns.</a:t>
            </a:r>
          </a:p>
        </p:txBody>
      </p:sp>
      <p:sp>
        <p:nvSpPr>
          <p:cNvPr id="5" name="Rectangle 4"/>
          <p:cNvSpPr/>
          <p:nvPr/>
        </p:nvSpPr>
        <p:spPr>
          <a:xfrm>
            <a:off x="1690037" y="3885411"/>
            <a:ext cx="8827164"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
        <p:nvSpPr>
          <p:cNvPr id="7" name="Rectangle 6">
            <a:extLst>
              <a:ext uri="{FF2B5EF4-FFF2-40B4-BE49-F238E27FC236}">
                <a16:creationId xmlns:a16="http://schemas.microsoft.com/office/drawing/2014/main" id="{67B91F9B-F932-48ED-BC43-CF64651DF5F4}"/>
              </a:ext>
            </a:extLst>
          </p:cNvPr>
          <p:cNvSpPr/>
          <p:nvPr/>
        </p:nvSpPr>
        <p:spPr>
          <a:xfrm>
            <a:off x="1659252" y="1803739"/>
            <a:ext cx="8854981"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84953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652434" y="880411"/>
            <a:ext cx="8838049"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652434" y="3581401"/>
            <a:ext cx="8838049"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665133" y="2020925"/>
            <a:ext cx="6715776" cy="707886"/>
          </a:xfrm>
          <a:prstGeom prst="rect">
            <a:avLst/>
          </a:prstGeom>
          <a:solidFill>
            <a:schemeClr val="bg1"/>
          </a:solidFill>
        </p:spPr>
        <p:txBody>
          <a:bodyPr wrap="square">
            <a:spAutoFit/>
          </a:bodyPr>
          <a:lstStyle/>
          <a:p>
            <a:r>
              <a:rPr lang="en-IN" sz="2000" i="1" dirty="0"/>
              <a:t>If you specify ZEROFILL for a numeric column, MySQL automatically adds the UNSIGNED attribute to the column.</a:t>
            </a:r>
          </a:p>
        </p:txBody>
      </p:sp>
      <p:sp>
        <p:nvSpPr>
          <p:cNvPr id="6" name="Rectangle 5"/>
          <p:cNvSpPr/>
          <p:nvPr/>
        </p:nvSpPr>
        <p:spPr>
          <a:xfrm>
            <a:off x="22976" y="71414"/>
            <a:ext cx="7072362" cy="830997"/>
          </a:xfrm>
          <a:prstGeom prst="rect">
            <a:avLst/>
          </a:prstGeom>
        </p:spPr>
        <p:txBody>
          <a:bodyPr wrap="square">
            <a:spAutoFit/>
          </a:bodyPr>
          <a:lstStyle/>
          <a:p>
            <a:r>
              <a:rPr lang="en-US" sz="2400" b="1" dirty="0"/>
              <a:t>Unsigned</a:t>
            </a:r>
            <a:r>
              <a:rPr lang="en-US" sz="2400" dirty="0"/>
              <a:t> type can be used to permit only nonnegative numbers</a:t>
            </a:r>
          </a:p>
        </p:txBody>
      </p:sp>
    </p:spTree>
    <p:extLst>
      <p:ext uri="{BB962C8B-B14F-4D97-AF65-F5344CB8AC3E}">
        <p14:creationId xmlns:p14="http://schemas.microsoft.com/office/powerpoint/2010/main" val="3765064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685801"/>
            <a:ext cx="899043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676182" y="1772486"/>
            <a:ext cx="8838049"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729345"/>
            <a:ext cx="899043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1567340" y="3907973"/>
            <a:ext cx="9023083" cy="646331"/>
          </a:xfrm>
          <a:prstGeom prst="rect">
            <a:avLst/>
          </a:prstGeom>
          <a:solidFill>
            <a:schemeClr val="bg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1763259" y="4517570"/>
            <a:ext cx="7787901"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1599992" y="3124201"/>
            <a:ext cx="8990430"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5" name="Rectangle 4"/>
          <p:cNvSpPr/>
          <p:nvPr/>
        </p:nvSpPr>
        <p:spPr>
          <a:xfrm>
            <a:off x="1599992" y="838203"/>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676182" y="1600201"/>
            <a:ext cx="8838049"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676182" y="3124201"/>
            <a:ext cx="8838049" cy="923330"/>
          </a:xfrm>
          <a:prstGeom prst="rect">
            <a:avLst/>
          </a:prstGeom>
          <a:solidFill>
            <a:schemeClr val="bg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676182" y="152400"/>
            <a:ext cx="8838049"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
        <p:nvSpPr>
          <p:cNvPr id="5" name="Rectangle 4">
            <a:extLst>
              <a:ext uri="{FF2B5EF4-FFF2-40B4-BE49-F238E27FC236}">
                <a16:creationId xmlns:a16="http://schemas.microsoft.com/office/drawing/2014/main" id="{536E4FBF-C6C5-4A49-985C-9E710BF03905}"/>
              </a:ext>
            </a:extLst>
          </p:cNvPr>
          <p:cNvSpPr/>
          <p:nvPr/>
        </p:nvSpPr>
        <p:spPr>
          <a:xfrm>
            <a:off x="1306674" y="1437621"/>
            <a:ext cx="9577064" cy="646331"/>
          </a:xfrm>
          <a:prstGeom prst="rect">
            <a:avLst/>
          </a:prstGeom>
        </p:spPr>
        <p:txBody>
          <a:bodyPr wrap="square">
            <a:spAutoFit/>
          </a:bodyPr>
          <a:lstStyle/>
          <a:p>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weight, </a:t>
            </a:r>
            <a:r>
              <a:rPr lang="en-IN" dirty="0">
                <a:solidFill>
                  <a:schemeClr val="accent6">
                    <a:lumMod val="50000"/>
                  </a:schemeClr>
                </a:solidFill>
                <a:latin typeface="Arial" panose="020B0604020202020204" pitchFamily="34" charset="0"/>
                <a:cs typeface="Arial" panose="020B0604020202020204" pitchFamily="34" charset="0"/>
              </a:rPr>
              <a:t>TRUNCATE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kg</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 </a:t>
            </a:r>
            <a:r>
              <a:rPr lang="en-IN" dirty="0">
                <a:solidFill>
                  <a:schemeClr val="accent6">
                    <a:lumMod val="50000"/>
                  </a:schemeClr>
                </a:solidFill>
                <a:latin typeface="Arial" panose="020B0604020202020204" pitchFamily="34" charset="0"/>
                <a:cs typeface="Arial" panose="020B0604020202020204" pitchFamily="34" charset="0"/>
              </a:rPr>
              <a:t>INSTR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weight,"."</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rPr>
              <a:t>gms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FROM</a:t>
            </a:r>
            <a:r>
              <a:rPr lang="en-IN" dirty="0">
                <a:latin typeface="Arial" panose="020B0604020202020204" pitchFamily="34" charset="0"/>
                <a:cs typeface="Arial" panose="020B0604020202020204" pitchFamily="34" charset="0"/>
              </a:rPr>
              <a:t> mass_table;</a:t>
            </a:r>
          </a:p>
        </p:txBody>
      </p:sp>
    </p:spTree>
    <p:extLst>
      <p:ext uri="{BB962C8B-B14F-4D97-AF65-F5344CB8AC3E}">
        <p14:creationId xmlns:p14="http://schemas.microsoft.com/office/powerpoint/2010/main" val="549798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676182" y="1600200"/>
            <a:ext cx="8838049"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676182" y="2221469"/>
            <a:ext cx="8838049" cy="38933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Truncate retain Identity and reset to the seed </a:t>
            </a:r>
            <a:r>
              <a:rPr lang="en-IN" sz="1900" i="1" dirty="0">
                <a:solidFill>
                  <a:srgbClr val="00B050"/>
                </a:solidFill>
              </a:rPr>
              <a:t>(start value) </a:t>
            </a:r>
            <a:r>
              <a:rPr lang="en-IN" sz="1900"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90550" y="116632"/>
            <a:ext cx="3066865" cy="369332"/>
          </a:xfrm>
          <a:prstGeom prst="rect">
            <a:avLst/>
          </a:prstGeom>
        </p:spPr>
        <p:txBody>
          <a:bodyPr wrap="none">
            <a:spAutoFit/>
          </a:bodyPr>
          <a:lstStyle/>
          <a:p>
            <a:pPr fontAlgn="base"/>
            <a:r>
              <a:rPr lang="en-US" b="1" dirty="0">
                <a:solidFill>
                  <a:srgbClr val="444444"/>
                </a:solidFill>
                <a:latin typeface="Verdana" panose="020B0604030504040204" pitchFamily="34" charset="0"/>
              </a:rPr>
              <a:t>File System and DBMS</a:t>
            </a:r>
            <a:endParaRPr lang="en-US" b="1" i="0" dirty="0">
              <a:solidFill>
                <a:srgbClr val="444444"/>
              </a:solidFill>
              <a:effectLst/>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96034184"/>
              </p:ext>
            </p:extLst>
          </p:nvPr>
        </p:nvGraphicFramePr>
        <p:xfrm>
          <a:off x="406574" y="548680"/>
          <a:ext cx="11377264" cy="5904657"/>
        </p:xfrm>
        <a:graphic>
          <a:graphicData uri="http://schemas.openxmlformats.org/drawingml/2006/table">
            <a:tbl>
              <a:tblPr/>
              <a:tblGrid>
                <a:gridCol w="5688632">
                  <a:extLst>
                    <a:ext uri="{9D8B030D-6E8A-4147-A177-3AD203B41FA5}">
                      <a16:colId xmlns:a16="http://schemas.microsoft.com/office/drawing/2014/main" val="3406180870"/>
                    </a:ext>
                  </a:extLst>
                </a:gridCol>
                <a:gridCol w="5688632">
                  <a:extLst>
                    <a:ext uri="{9D8B030D-6E8A-4147-A177-3AD203B41FA5}">
                      <a16:colId xmlns:a16="http://schemas.microsoft.com/office/drawing/2014/main" val="814245111"/>
                    </a:ext>
                  </a:extLst>
                </a:gridCol>
              </a:tblGrid>
              <a:tr h="535422">
                <a:tc>
                  <a:txBody>
                    <a:bodyPr/>
                    <a:lstStyle/>
                    <a:p>
                      <a:pPr algn="ctr" fontAlgn="base"/>
                      <a:r>
                        <a:rPr lang="en-IN" sz="1800" b="1" dirty="0">
                          <a:solidFill>
                            <a:schemeClr val="accent1">
                              <a:lumMod val="50000"/>
                            </a:schemeClr>
                          </a:solidFill>
                          <a:effectLst/>
                        </a:rPr>
                        <a:t>File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1800" b="1" dirty="0">
                          <a:solidFill>
                            <a:schemeClr val="accent1">
                              <a:lumMod val="50000"/>
                            </a:schemeClr>
                          </a:solidFill>
                          <a:effectLst/>
                        </a:rPr>
                        <a:t>Database Management System</a:t>
                      </a:r>
                      <a:endParaRPr lang="en-IN" sz="1800" b="0" dirty="0">
                        <a:solidFill>
                          <a:schemeClr val="accent1">
                            <a:lumMod val="50000"/>
                          </a:schemeClr>
                        </a:solidFill>
                        <a:effectLst/>
                      </a:endParaRP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895707">
                <a:tc>
                  <a:txBody>
                    <a:bodyPr/>
                    <a:lstStyle/>
                    <a:p>
                      <a:pPr algn="l" fontAlgn="base"/>
                      <a:r>
                        <a:rPr lang="en-US" sz="1800" b="0" dirty="0">
                          <a:effectLst/>
                        </a:rPr>
                        <a:t>File System is a general, easy-to-use system to store general files which require less security and constraints.</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is used when security constraints are high.</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715564">
                <a:tc>
                  <a:txBody>
                    <a:bodyPr/>
                    <a:lstStyle/>
                    <a:p>
                      <a:pPr algn="l" fontAlgn="base"/>
                      <a:r>
                        <a:rPr lang="en-US" sz="1800" b="0" dirty="0">
                          <a:effectLst/>
                        </a:rPr>
                        <a:t>Data Redundancy is more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Redundancy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715564">
                <a:tc>
                  <a:txBody>
                    <a:bodyPr/>
                    <a:lstStyle/>
                    <a:p>
                      <a:pPr algn="l" fontAlgn="base"/>
                      <a:r>
                        <a:rPr lang="en-US" sz="1800" b="0" dirty="0">
                          <a:effectLst/>
                        </a:rPr>
                        <a:t>Data Inconsistency is more in file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Data Inconsistency is less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715564">
                <a:tc>
                  <a:txBody>
                    <a:bodyPr/>
                    <a:lstStyle/>
                    <a:p>
                      <a:pPr algn="l" fontAlgn="base"/>
                      <a:r>
                        <a:rPr lang="en-US" sz="1800" b="0" dirty="0">
                          <a:effectLst/>
                        </a:rPr>
                        <a:t>Centralization is hard to get when it comes to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Centralization</a:t>
                      </a:r>
                      <a:r>
                        <a:rPr lang="en-IN" sz="1800" b="0" dirty="0">
                          <a:effectLst/>
                        </a:rPr>
                        <a:t> is achieved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895707">
                <a:tc>
                  <a:txBody>
                    <a:bodyPr/>
                    <a:lstStyle/>
                    <a:p>
                      <a:pPr algn="l" fontAlgn="base"/>
                      <a:r>
                        <a:rPr lang="en-US" sz="1800" b="0" dirty="0">
                          <a:effectLst/>
                        </a:rPr>
                        <a:t>User locates the physical address of the files to access data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In Database Management System, user is unaware of physical address where data is stored.</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535422">
                <a:tc>
                  <a:txBody>
                    <a:bodyPr/>
                    <a:lstStyle/>
                    <a:p>
                      <a:pPr algn="l" fontAlgn="base"/>
                      <a:r>
                        <a:rPr lang="en-US" sz="1800" b="0" dirty="0">
                          <a:effectLst/>
                        </a:rPr>
                        <a:t>Security is low in File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a:effectLst/>
                        </a:rPr>
                        <a:t>Security is high in Database Management System.</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895707">
                <a:tc>
                  <a:txBody>
                    <a:bodyPr/>
                    <a:lstStyle/>
                    <a:p>
                      <a:pPr algn="l" fontAlgn="base"/>
                      <a:r>
                        <a:rPr lang="en-IN" sz="1800" b="0" dirty="0">
                          <a:effectLst/>
                        </a:rPr>
                        <a:t>File Management System stores unstructured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rPr>
                        <a:t>Database Management System stores structured data.</a:t>
                      </a:r>
                    </a:p>
                  </a:txBody>
                  <a:tcPr marL="67122" marR="67122" marT="67122" marB="67122"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6495155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676182" y="3505200"/>
            <a:ext cx="8838049"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676182" y="4267200"/>
            <a:ext cx="8838049"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182" y="1563469"/>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599992" y="3352800"/>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1599992" y="2057400"/>
            <a:ext cx="8990430" cy="923330"/>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2" name="Rectangle 1"/>
          <p:cNvSpPr/>
          <p:nvPr/>
        </p:nvSpPr>
        <p:spPr>
          <a:xfrm>
            <a:off x="1523803" y="4094202"/>
            <a:ext cx="4451090" cy="369332"/>
          </a:xfrm>
          <a:prstGeom prst="rect">
            <a:avLst/>
          </a:prstGeom>
        </p:spPr>
        <p:txBody>
          <a:bodyPr wrap="none">
            <a:spAutoFit/>
          </a:bodyPr>
          <a:lstStyle/>
          <a:p>
            <a:r>
              <a:rPr lang="en-US" dirty="0"/>
              <a:t>LIKE works only for base tables, not for views.</a:t>
            </a:r>
          </a:p>
        </p:txBody>
      </p:sp>
    </p:spTree>
    <p:extLst>
      <p:ext uri="{BB962C8B-B14F-4D97-AF65-F5344CB8AC3E}">
        <p14:creationId xmlns:p14="http://schemas.microsoft.com/office/powerpoint/2010/main" val="4007720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773163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10852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094678" y="3220050"/>
            <a:ext cx="8286808" cy="1323439"/>
          </a:xfrm>
          <a:prstGeom prst="rect">
            <a:avLst/>
          </a:prstGeom>
        </p:spPr>
        <p:txBody>
          <a:bodyPr wrap="square">
            <a:spAutoFit/>
          </a:bodyPr>
          <a:lstStyle/>
          <a:p>
            <a:pPr algn="just"/>
            <a:r>
              <a:rPr lang="en-US" sz="2000" dirty="0">
                <a:solidFill>
                  <a:schemeClr val="accent1">
                    <a:lumMod val="50000"/>
                  </a:schemeClr>
                </a:solidFill>
              </a:rPr>
              <a:t>View can be described as virtual table which derived its data from one or more than one table columns. It is stored in the database. View can be created using tables of same database or different database. It is used to implement the security mechanism in the SQL.</a:t>
            </a:r>
          </a:p>
        </p:txBody>
      </p:sp>
    </p:spTree>
    <p:extLst>
      <p:ext uri="{BB962C8B-B14F-4D97-AF65-F5344CB8AC3E}">
        <p14:creationId xmlns:p14="http://schemas.microsoft.com/office/powerpoint/2010/main" val="346387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99992" y="1841480"/>
            <a:ext cx="899043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1599994" y="5388117"/>
            <a:ext cx="7195881"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98585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1523174" y="714356"/>
            <a:ext cx="8990430" cy="461665"/>
          </a:xfrm>
          <a:prstGeom prst="rect">
            <a:avLst/>
          </a:prstGeom>
        </p:spPr>
        <p:txBody>
          <a:bodyPr wrap="square">
            <a:spAutoFit/>
          </a:bodyPr>
          <a:lstStyle/>
          <a:p>
            <a:r>
              <a:rPr lang="en-IN" sz="2400" dirty="0">
                <a:solidFill>
                  <a:srgbClr val="C00000"/>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1599992" y="1335883"/>
            <a:ext cx="8990430" cy="4401205"/>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There is a subquery in the SELECT clause.</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SQL statement defining the view joins tables.</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One of the tables in the FROM clause is a non-updatable view.</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977934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182" y="1600203"/>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1599992" y="3787679"/>
            <a:ext cx="899043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1599992" y="2996626"/>
            <a:ext cx="8990430" cy="707886"/>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1904752" y="5031939"/>
            <a:ext cx="4075796"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3071883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noFill/>
        </p:spPr>
        <p:txBody>
          <a:bodyPr wrap="square">
            <a:spAutoFit/>
          </a:bodyPr>
          <a:lstStyle/>
          <a:p>
            <a:pPr algn="r"/>
            <a:r>
              <a:rPr lang="en-IN" sz="3200" b="1" i="1" dirty="0">
                <a:latin typeface="Arial" pitchFamily="34" charset="0"/>
                <a:cs typeface="Arial" pitchFamily="34" charset="0"/>
              </a:rPr>
              <a:t>Create View</a:t>
            </a:r>
          </a:p>
        </p:txBody>
      </p:sp>
      <p:sp>
        <p:nvSpPr>
          <p:cNvPr id="5" name="Rectangle 4"/>
          <p:cNvSpPr/>
          <p:nvPr/>
        </p:nvSpPr>
        <p:spPr>
          <a:xfrm>
            <a:off x="1617532" y="53938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1599406" y="1322766"/>
            <a:ext cx="8991600" cy="954107"/>
          </a:xfrm>
          <a:prstGeom prst="rect">
            <a:avLst/>
          </a:prstGeom>
        </p:spPr>
        <p:txBody>
          <a:bodyPr wrap="square">
            <a:spAutoFit/>
          </a:bodyPr>
          <a:lstStyle/>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CUSTOMER</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 </a:t>
            </a:r>
            <a:r>
              <a:rPr lang="en-IN" sz="1600" dirty="0">
                <a:solidFill>
                  <a:srgbClr val="834689"/>
                </a:solidFill>
                <a:latin typeface="Liberation Mono"/>
              </a:rPr>
              <a:t>INT PRIMARY KEY</a:t>
            </a:r>
            <a:r>
              <a:rPr lang="en-IN" sz="1600" dirty="0">
                <a:latin typeface="Liberation Mono"/>
                <a:cs typeface="Arial" panose="020B0604020202020204" pitchFamily="34" charset="0"/>
              </a:rPr>
              <a:t> , name </a:t>
            </a:r>
            <a:r>
              <a:rPr lang="en-IN" sz="1600" dirty="0">
                <a:solidFill>
                  <a:srgbClr val="834689"/>
                </a:solidFill>
                <a:latin typeface="Liberation Mono"/>
              </a:rPr>
              <a:t>VARCHAR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50</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 description </a:t>
            </a:r>
            <a:r>
              <a:rPr lang="en-IN" sz="1600" dirty="0">
                <a:solidFill>
                  <a:srgbClr val="834689"/>
                </a:solidFill>
                <a:latin typeface="Liberation Mono"/>
              </a:rPr>
              <a:t>TEXT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a:p>
            <a:endParaRPr lang="en-IN" sz="800" dirty="0">
              <a:solidFill>
                <a:srgbClr val="0077AA"/>
              </a:solidFill>
              <a:latin typeface="Liberation Mono"/>
              <a:ea typeface="Times New Roman" panose="02020603050405020304" pitchFamily="18" charset="0"/>
            </a:endParaRPr>
          </a:p>
          <a:p>
            <a:r>
              <a:rPr lang="en-IN" sz="1600" dirty="0">
                <a:solidFill>
                  <a:srgbClr val="0077AA"/>
                </a:solidFill>
                <a:latin typeface="Liberation Mono"/>
                <a:ea typeface="Times New Roman" panose="02020603050405020304" pitchFamily="18" charset="0"/>
              </a:rPr>
              <a:t>CREATE</a:t>
            </a:r>
            <a:r>
              <a:rPr lang="en-IN" sz="1600" dirty="0">
                <a:latin typeface="Liberation Mono"/>
                <a:cs typeface="Arial" panose="020B0604020202020204" pitchFamily="34" charset="0"/>
              </a:rPr>
              <a:t> </a:t>
            </a:r>
            <a:r>
              <a:rPr lang="en-IN" sz="1600" dirty="0">
                <a:solidFill>
                  <a:srgbClr val="0077AA"/>
                </a:solidFill>
                <a:latin typeface="Liberation Mono"/>
                <a:ea typeface="Times New Roman" panose="02020603050405020304" pitchFamily="18" charset="0"/>
              </a:rPr>
              <a:t>TABLE</a:t>
            </a:r>
            <a:r>
              <a:rPr lang="en-IN" sz="1600" dirty="0">
                <a:latin typeface="Liberation Mono"/>
                <a:cs typeface="Arial" panose="020B0604020202020204" pitchFamily="34" charset="0"/>
              </a:rPr>
              <a:t> </a:t>
            </a:r>
            <a:r>
              <a:rPr lang="en-IN" sz="1600" dirty="0">
                <a:latin typeface="Liberation Mono"/>
                <a:ea typeface="Times New Roman" panose="02020603050405020304" pitchFamily="18" charset="0"/>
              </a:rPr>
              <a:t>ORDERS</a:t>
            </a:r>
            <a:r>
              <a:rPr lang="en-IN" sz="1600" dirty="0">
                <a:latin typeface="Liberation Mono"/>
                <a:cs typeface="Arial" panose="020B0604020202020204" pitchFamily="34" charset="0"/>
              </a:rPr>
              <a:t> </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orderID </a:t>
            </a:r>
            <a:r>
              <a:rPr lang="en-IN" sz="1600" dirty="0">
                <a:solidFill>
                  <a:srgbClr val="834689"/>
                </a:solidFill>
                <a:latin typeface="Liberation Mono"/>
              </a:rPr>
              <a:t>INT</a:t>
            </a:r>
            <a:r>
              <a:rPr lang="en-IN" sz="1600" dirty="0">
                <a:latin typeface="Liberation Mono"/>
                <a:cs typeface="Arial" panose="020B0604020202020204" pitchFamily="34" charset="0"/>
              </a:rPr>
              <a:t> , customerID </a:t>
            </a:r>
            <a:r>
              <a:rPr lang="en-IN" sz="1600" dirty="0">
                <a:solidFill>
                  <a:srgbClr val="834689"/>
                </a:solidFill>
                <a:latin typeface="Liberation Mono"/>
              </a:rPr>
              <a:t>INT</a:t>
            </a:r>
            <a:r>
              <a:rPr lang="en-IN" sz="1600" dirty="0">
                <a:latin typeface="Liberation Mono"/>
              </a:rPr>
              <a:t>,</a:t>
            </a:r>
            <a:r>
              <a:rPr lang="en-IN" sz="1600" dirty="0">
                <a:latin typeface="Liberation Mono"/>
                <a:cs typeface="Arial" panose="020B0604020202020204" pitchFamily="34" charset="0"/>
              </a:rPr>
              <a:t> orderdate </a:t>
            </a:r>
            <a:r>
              <a:rPr lang="en-IN" sz="1600" dirty="0">
                <a:solidFill>
                  <a:srgbClr val="834689"/>
                </a:solidFill>
                <a:latin typeface="Liberation Mono"/>
              </a:rPr>
              <a:t>DATE</a:t>
            </a:r>
            <a:r>
              <a:rPr lang="en-IN" sz="1600" dirty="0">
                <a:latin typeface="Liberation Mono"/>
                <a:cs typeface="Arial" panose="020B0604020202020204" pitchFamily="34" charset="0"/>
              </a:rPr>
              <a:t>, amount </a:t>
            </a:r>
            <a:r>
              <a:rPr lang="en-IN" sz="1600" dirty="0">
                <a:solidFill>
                  <a:srgbClr val="834689"/>
                </a:solidFill>
                <a:latin typeface="Liberation Mono"/>
                <a:cs typeface="Arial" panose="020B0604020202020204" pitchFamily="34" charset="0"/>
              </a:rPr>
              <a:t>INT</a:t>
            </a:r>
            <a:r>
              <a:rPr lang="en-IN" sz="1600" dirty="0">
                <a:latin typeface="Liberation Mono"/>
                <a:cs typeface="Arial" panose="020B0604020202020204" pitchFamily="34" charset="0"/>
              </a:rPr>
              <a:t>, </a:t>
            </a:r>
            <a:r>
              <a:rPr lang="en-IN" sz="1600" dirty="0">
                <a:solidFill>
                  <a:srgbClr val="DD4A68"/>
                </a:solidFill>
                <a:latin typeface="Liberation Mono"/>
                <a:ea typeface="Times New Roman" panose="02020603050405020304" pitchFamily="18" charset="0"/>
              </a:rPr>
              <a:t>constraint </a:t>
            </a:r>
            <a:r>
              <a:rPr lang="en-IN" sz="1600" dirty="0">
                <a:latin typeface="Liberation Mono"/>
                <a:ea typeface="Times New Roman" panose="02020603050405020304" pitchFamily="18" charset="0"/>
              </a:rPr>
              <a:t>fk_</a:t>
            </a:r>
            <a:r>
              <a:rPr lang="en-IN" sz="1600" dirty="0">
                <a:latin typeface="Liberation Mono"/>
                <a:cs typeface="Arial" panose="020B0604020202020204" pitchFamily="34" charset="0"/>
              </a:rPr>
              <a:t>customerID</a:t>
            </a:r>
            <a:r>
              <a:rPr lang="en-IN" sz="1600" dirty="0">
                <a:solidFill>
                  <a:srgbClr val="DD4A68"/>
                </a:solidFill>
                <a:latin typeface="Liberation Mono"/>
                <a:ea typeface="Times New Roman" panose="02020603050405020304" pitchFamily="18" charset="0"/>
              </a:rPr>
              <a:t> foreign key </a:t>
            </a:r>
            <a:r>
              <a:rPr lang="en-IN" sz="1600" dirty="0">
                <a:solidFill>
                  <a:schemeClr val="bg1">
                    <a:lumMod val="65000"/>
                  </a:schemeClr>
                </a:solidFill>
                <a:latin typeface="Liberation Mono"/>
                <a:ea typeface="Times New Roman" panose="02020603050405020304" pitchFamily="18" charset="0"/>
              </a:rPr>
              <a:t>(</a:t>
            </a:r>
            <a:r>
              <a:rPr lang="en-IN" sz="1600" dirty="0">
                <a:latin typeface="Liberation Mono"/>
                <a:cs typeface="Arial" panose="020B0604020202020204" pitchFamily="34" charset="0"/>
              </a:rPr>
              <a:t>customerID</a:t>
            </a:r>
            <a:r>
              <a:rPr lang="en-IN" sz="1600" dirty="0">
                <a:solidFill>
                  <a:schemeClr val="bg1">
                    <a:lumMod val="65000"/>
                  </a:schemeClr>
                </a:solidFill>
                <a:latin typeface="Liberation Mono"/>
                <a:ea typeface="Times New Roman" panose="02020603050405020304" pitchFamily="18" charset="0"/>
              </a:rPr>
              <a:t>)</a:t>
            </a:r>
            <a:r>
              <a:rPr lang="en-IN" sz="1600" dirty="0">
                <a:solidFill>
                  <a:srgbClr val="DD4A68"/>
                </a:solidFill>
                <a:latin typeface="Liberation Mono"/>
                <a:ea typeface="Times New Roman" panose="02020603050405020304" pitchFamily="18" charset="0"/>
              </a:rPr>
              <a:t> references </a:t>
            </a:r>
            <a:r>
              <a:rPr lang="en-IN" sz="1600" dirty="0">
                <a:latin typeface="Liberation Mono"/>
                <a:ea typeface="Times New Roman" panose="02020603050405020304" pitchFamily="18" charset="0"/>
              </a:rPr>
              <a:t>CUSTOMER</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cID</a:t>
            </a:r>
            <a:r>
              <a:rPr lang="en-IN" sz="1600" dirty="0">
                <a:solidFill>
                  <a:schemeClr val="bg1">
                    <a:lumMod val="65000"/>
                  </a:schemeClr>
                </a:solidFill>
                <a:latin typeface="Liberation Mono"/>
                <a:ea typeface="Times New Roman" panose="02020603050405020304" pitchFamily="18" charset="0"/>
              </a:rPr>
              <a:t>)</a:t>
            </a:r>
            <a:r>
              <a:rPr lang="en-IN" sz="1600" dirty="0">
                <a:solidFill>
                  <a:schemeClr val="bg1">
                    <a:lumMod val="65000"/>
                  </a:schemeClr>
                </a:solidFill>
                <a:latin typeface="Liberation Mono"/>
                <a:cs typeface="Arial" panose="020B0604020202020204" pitchFamily="34" charset="0"/>
              </a:rPr>
              <a:t>)</a:t>
            </a:r>
            <a:r>
              <a:rPr lang="en-IN" sz="1600"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626802" y="2876744"/>
            <a:ext cx="8860892" cy="1200329"/>
          </a:xfrm>
          <a:prstGeom prst="rect">
            <a:avLst/>
          </a:prstGeom>
        </p:spPr>
        <p:txBody>
          <a:bodyPr wrap="square">
            <a:spAutoFit/>
          </a:bodyPr>
          <a:lstStyle/>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CUSTOMER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'saleel', 'description Text 1'</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a:t>
            </a:r>
            <a:r>
              <a:rPr lang="en-IN" sz="1600" dirty="0" err="1">
                <a:latin typeface="Liberation Mono"/>
              </a:rPr>
              <a:t>vrushali</a:t>
            </a:r>
            <a:r>
              <a:rPr lang="en-IN" sz="1600" dirty="0">
                <a:latin typeface="Liberation Mono"/>
              </a:rPr>
              <a:t>', 'description Text 2'</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a:t>
            </a:r>
            <a:r>
              <a:rPr lang="en-IN" sz="1600" dirty="0" err="1">
                <a:latin typeface="Liberation Mono"/>
              </a:rPr>
              <a:t>sharmin</a:t>
            </a:r>
            <a:r>
              <a:rPr lang="en-IN" sz="1600" dirty="0">
                <a:latin typeface="Liberation Mono"/>
              </a:rPr>
              <a:t>',  'description Text 3'</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a:t>
            </a:r>
            <a:r>
              <a:rPr lang="en-IN" sz="1600" dirty="0" err="1">
                <a:latin typeface="Liberation Mono"/>
              </a:rPr>
              <a:t>ruhan</a:t>
            </a:r>
            <a:r>
              <a:rPr lang="en-IN" sz="1600" dirty="0">
                <a:latin typeface="Liberation Mono"/>
              </a:rPr>
              <a:t>', 'description Text 4'</a:t>
            </a:r>
            <a:r>
              <a:rPr lang="en-IN" sz="1600" dirty="0">
                <a:solidFill>
                  <a:schemeClr val="bg1">
                    <a:lumMod val="65000"/>
                  </a:schemeClr>
                </a:solidFill>
                <a:latin typeface="Liberation Mono"/>
              </a:rPr>
              <a:t>)</a:t>
            </a:r>
            <a:r>
              <a:rPr lang="en-IN" sz="1600" dirty="0">
                <a:latin typeface="Liberation Mono"/>
              </a:rPr>
              <a:t>;</a:t>
            </a:r>
          </a:p>
          <a:p>
            <a:endParaRPr lang="en-IN" sz="800" dirty="0">
              <a:latin typeface="Liberation Mono"/>
            </a:endParaRPr>
          </a:p>
          <a:p>
            <a:r>
              <a:rPr lang="en-IN" sz="1600" dirty="0">
                <a:solidFill>
                  <a:srgbClr val="0077AA"/>
                </a:solidFill>
                <a:latin typeface="Liberation Mono"/>
              </a:rPr>
              <a:t>INSERT</a:t>
            </a:r>
            <a:r>
              <a:rPr lang="en-IN" sz="1600" dirty="0">
                <a:latin typeface="Liberation Mono"/>
              </a:rPr>
              <a:t> </a:t>
            </a:r>
            <a:r>
              <a:rPr lang="en-IN" sz="1600" dirty="0">
                <a:solidFill>
                  <a:srgbClr val="0077AA"/>
                </a:solidFill>
                <a:latin typeface="Liberation Mono"/>
              </a:rPr>
              <a:t>INTO</a:t>
            </a:r>
            <a:r>
              <a:rPr lang="en-IN" sz="1600" dirty="0">
                <a:latin typeface="Liberation Mono"/>
              </a:rPr>
              <a:t> ORDERS </a:t>
            </a:r>
            <a:r>
              <a:rPr lang="en-IN" sz="1600" dirty="0">
                <a:solidFill>
                  <a:srgbClr val="0077AA"/>
                </a:solidFill>
                <a:latin typeface="Liberation Mono"/>
              </a:rPr>
              <a:t>VALUES</a:t>
            </a:r>
            <a:r>
              <a:rPr lang="en-IN" sz="1600" dirty="0">
                <a:solidFill>
                  <a:schemeClr val="bg1">
                    <a:lumMod val="65000"/>
                  </a:schemeClr>
                </a:solidFill>
                <a:latin typeface="Liberation Mono"/>
              </a:rPr>
              <a:t>(</a:t>
            </a:r>
            <a:r>
              <a:rPr lang="en-IN" sz="1600" dirty="0">
                <a:latin typeface="Liberation Mono"/>
              </a:rPr>
              <a:t>1, 1, NOW(), 3000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2, 1, NOW(), 1000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3, 2, NOW(), 100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4, 2, NOW(), 300</a:t>
            </a:r>
            <a:r>
              <a:rPr lang="en-IN" sz="1600" dirty="0">
                <a:solidFill>
                  <a:schemeClr val="bg1">
                    <a:lumMod val="65000"/>
                  </a:schemeClr>
                </a:solidFill>
                <a:latin typeface="Liberation Mono"/>
              </a:rPr>
              <a:t>)</a:t>
            </a:r>
            <a:r>
              <a:rPr lang="en-IN" sz="1600" dirty="0">
                <a:latin typeface="Liberation Mono"/>
              </a:rPr>
              <a:t>, </a:t>
            </a:r>
            <a:r>
              <a:rPr lang="en-IN" sz="1600" dirty="0">
                <a:solidFill>
                  <a:schemeClr val="bg1">
                    <a:lumMod val="65000"/>
                  </a:schemeClr>
                </a:solidFill>
                <a:latin typeface="Liberation Mono"/>
              </a:rPr>
              <a:t>(</a:t>
            </a:r>
            <a:r>
              <a:rPr lang="en-IN" sz="1600" dirty="0">
                <a:latin typeface="Liberation Mono"/>
              </a:rPr>
              <a:t>5, 2, NOW(), 200</a:t>
            </a:r>
            <a:r>
              <a:rPr lang="en-IN" sz="1600" dirty="0">
                <a:solidFill>
                  <a:schemeClr val="bg1">
                    <a:lumMod val="65000"/>
                  </a:schemeClr>
                </a:solidFill>
                <a:latin typeface="Liberation Mono"/>
              </a:rPr>
              <a:t>)</a:t>
            </a:r>
            <a:r>
              <a:rPr lang="en-IN" sz="1600" dirty="0">
                <a:latin typeface="Liberation Mono"/>
              </a:rPr>
              <a:t>;</a:t>
            </a:r>
          </a:p>
        </p:txBody>
      </p:sp>
    </p:spTree>
    <p:extLst>
      <p:ext uri="{BB962C8B-B14F-4D97-AF65-F5344CB8AC3E}">
        <p14:creationId xmlns:p14="http://schemas.microsoft.com/office/powerpoint/2010/main" val="291648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4391</TotalTime>
  <Words>42215</Words>
  <Application>Microsoft Office PowerPoint</Application>
  <PresentationFormat>Custom</PresentationFormat>
  <Paragraphs>4941</Paragraphs>
  <Slides>572</Slides>
  <Notes>8</Notes>
  <HiddenSlides>69</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572</vt:i4>
      </vt:variant>
    </vt:vector>
  </HeadingPairs>
  <TitlesOfParts>
    <vt:vector size="603" baseType="lpstr">
      <vt:lpstr>SimSun</vt:lpstr>
      <vt:lpstr>-apple-system</vt:lpstr>
      <vt:lpstr>Arial</vt:lpstr>
      <vt:lpstr>Arial</vt:lpstr>
      <vt:lpstr>Calibri</vt:lpstr>
      <vt:lpstr>Cambria</vt:lpstr>
      <vt:lpstr>Consolas</vt:lpstr>
      <vt:lpstr>Gentium Basic</vt:lpstr>
      <vt:lpstr>georgia</vt:lpstr>
      <vt:lpstr>Gill Sans MT (Body)</vt:lpstr>
      <vt:lpstr>Helvetica</vt:lpstr>
      <vt:lpstr>inherit</vt:lpstr>
      <vt:lpstr>Leelawadee UI Semilight</vt:lpstr>
      <vt:lpstr>Liberation Mono</vt:lpstr>
      <vt:lpstr>Open sans</vt:lpstr>
      <vt:lpstr>Open sans</vt:lpstr>
      <vt:lpstr>Palatino Linotype</vt:lpstr>
      <vt:lpstr>Roboto</vt:lpstr>
      <vt:lpstr>Segoe Print</vt:lpstr>
      <vt:lpstr>Segoe UI</vt:lpstr>
      <vt:lpstr>Segoe UI Emoji</vt:lpstr>
      <vt:lpstr>Segoe UI Light</vt:lpstr>
      <vt:lpstr>Segoe UI Semilight</vt:lpstr>
      <vt:lpstr>Source Code Pro</vt:lpstr>
      <vt:lpstr>Symbol</vt:lpstr>
      <vt:lpstr>Tahoma</vt:lpstr>
      <vt:lpstr>Times New Roman</vt:lpstr>
      <vt:lpstr>Verdana</vt:lpstr>
      <vt:lpstr>Wingdings</vt:lpstr>
      <vt:lpstr>Wingdings 3</vt:lpstr>
      <vt:lpstr>Office Theme</vt:lpstr>
      <vt:lpstr>PowerPoint Presentation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606</cp:revision>
  <dcterms:created xsi:type="dcterms:W3CDTF">2019-04-24T09:11:59Z</dcterms:created>
  <dcterms:modified xsi:type="dcterms:W3CDTF">2020-05-01T07:01:38Z</dcterms:modified>
</cp:coreProperties>
</file>